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18288000" cy="10287000"/>
  <p:notesSz cx="6858000" cy="9144000"/>
  <p:embeddedFontLst>
    <p:embeddedFont>
      <p:font typeface="Garamond" panose="02020404030301010803" pitchFamily="18" charset="0"/>
      <p:regular r:id="rId24"/>
      <p:bold r:id="rId25"/>
      <p:italic r:id="rId26"/>
    </p:embeddedFont>
    <p:embeddedFont>
      <p:font typeface="Garamond Bold" panose="02020804030307010803" pitchFamily="18" charset="0"/>
      <p:regular r:id="rId27"/>
      <p:bold r:id="rId28"/>
    </p:embeddedFont>
    <p:embeddedFont>
      <p:font typeface="Garet" panose="020B0604020202020204" charset="0"/>
      <p:regular r:id="rId29"/>
    </p:embeddedFont>
    <p:embeddedFont>
      <p:font typeface="Garet Bold" panose="020B0604020202020204" charset="0"/>
      <p:regular r:id="rId30"/>
    </p:embeddedFont>
    <p:embeddedFont>
      <p:font typeface="Garet Bold Italics" panose="020B0604020202020204" charset="0"/>
      <p:regular r:id="rId31"/>
    </p:embeddedFont>
    <p:embeddedFont>
      <p:font typeface="Garet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9B6DB-9E22-B7EA-AC6C-B217E350EFA2}" v="158" dt="2024-08-23T13:06:18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Clarke" userId="7d9c5a35-a847-4022-aeee-4b20122bf50e" providerId="ADAL" clId="{B4431DF7-321E-4ABD-9EEE-CDE7193AA88F}"/>
    <pc:docChg chg="modSld sldOrd">
      <pc:chgData name="Kaitlyn Clarke" userId="7d9c5a35-a847-4022-aeee-4b20122bf50e" providerId="ADAL" clId="{B4431DF7-321E-4ABD-9EEE-CDE7193AA88F}" dt="2024-08-21T15:49:45.710" v="1"/>
      <pc:docMkLst>
        <pc:docMk/>
      </pc:docMkLst>
      <pc:sldChg chg="ord">
        <pc:chgData name="Kaitlyn Clarke" userId="7d9c5a35-a847-4022-aeee-4b20122bf50e" providerId="ADAL" clId="{B4431DF7-321E-4ABD-9EEE-CDE7193AA88F}" dt="2024-08-21T15:49:45.710" v="1"/>
        <pc:sldMkLst>
          <pc:docMk/>
          <pc:sldMk cId="432627236" sldId="278"/>
        </pc:sldMkLst>
      </pc:sldChg>
    </pc:docChg>
  </pc:docChgLst>
  <pc:docChgLst>
    <pc:chgData name="Brett Finley" userId="S::bfinley@northsachamber.com::4d33ac0b-b065-4827-ac3f-612f66ecdc01" providerId="AD" clId="Web-{D819B6DB-9E22-B7EA-AC6C-B217E350EFA2}"/>
    <pc:docChg chg="delSld modSld">
      <pc:chgData name="Brett Finley" userId="S::bfinley@northsachamber.com::4d33ac0b-b065-4827-ac3f-612f66ecdc01" providerId="AD" clId="Web-{D819B6DB-9E22-B7EA-AC6C-B217E350EFA2}" dt="2024-08-23T13:06:16.339" v="97" actId="20577"/>
      <pc:docMkLst>
        <pc:docMk/>
      </pc:docMkLst>
      <pc:sldChg chg="modSp">
        <pc:chgData name="Brett Finley" userId="S::bfinley@northsachamber.com::4d33ac0b-b065-4827-ac3f-612f66ecdc01" providerId="AD" clId="Web-{D819B6DB-9E22-B7EA-AC6C-B217E350EFA2}" dt="2024-08-23T13:06:16.339" v="97" actId="20577"/>
        <pc:sldMkLst>
          <pc:docMk/>
          <pc:sldMk cId="0" sldId="256"/>
        </pc:sldMkLst>
        <pc:spChg chg="mod">
          <ac:chgData name="Brett Finley" userId="S::bfinley@northsachamber.com::4d33ac0b-b065-4827-ac3f-612f66ecdc01" providerId="AD" clId="Web-{D819B6DB-9E22-B7EA-AC6C-B217E350EFA2}" dt="2024-08-21T19:12:46.113" v="32" actId="14100"/>
          <ac:spMkLst>
            <pc:docMk/>
            <pc:sldMk cId="0" sldId="256"/>
            <ac:spMk id="10" creationId="{00000000-0000-0000-0000-000000000000}"/>
          </ac:spMkLst>
        </pc:spChg>
        <pc:spChg chg="mod">
          <ac:chgData name="Brett Finley" userId="S::bfinley@northsachamber.com::4d33ac0b-b065-4827-ac3f-612f66ecdc01" providerId="AD" clId="Web-{D819B6DB-9E22-B7EA-AC6C-B217E350EFA2}" dt="2024-08-23T13:06:16.339" v="97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Brett Finley" userId="S::bfinley@northsachamber.com::4d33ac0b-b065-4827-ac3f-612f66ecdc01" providerId="AD" clId="Web-{D819B6DB-9E22-B7EA-AC6C-B217E350EFA2}" dt="2024-08-21T19:12:36.847" v="30" actId="1076"/>
          <ac:spMkLst>
            <pc:docMk/>
            <pc:sldMk cId="0" sldId="256"/>
            <ac:spMk id="13" creationId="{00000000-0000-0000-0000-000000000000}"/>
          </ac:spMkLst>
        </pc:spChg>
      </pc:sldChg>
      <pc:sldChg chg="addSp delSp modSp">
        <pc:chgData name="Brett Finley" userId="S::bfinley@northsachamber.com::4d33ac0b-b065-4827-ac3f-612f66ecdc01" providerId="AD" clId="Web-{D819B6DB-9E22-B7EA-AC6C-B217E350EFA2}" dt="2024-08-23T12:59:41.744" v="40"/>
        <pc:sldMkLst>
          <pc:docMk/>
          <pc:sldMk cId="0" sldId="260"/>
        </pc:sldMkLst>
        <pc:spChg chg="del topLvl">
          <ac:chgData name="Brett Finley" userId="S::bfinley@northsachamber.com::4d33ac0b-b065-4827-ac3f-612f66ecdc01" providerId="AD" clId="Web-{D819B6DB-9E22-B7EA-AC6C-B217E350EFA2}" dt="2024-08-23T12:59:10.806" v="33"/>
          <ac:spMkLst>
            <pc:docMk/>
            <pc:sldMk cId="0" sldId="260"/>
            <ac:spMk id="5" creationId="{00000000-0000-0000-0000-000000000000}"/>
          </ac:spMkLst>
        </pc:spChg>
        <pc:spChg chg="mod">
          <ac:chgData name="Brett Finley" userId="S::bfinley@northsachamber.com::4d33ac0b-b065-4827-ac3f-612f66ecdc01" providerId="AD" clId="Web-{D819B6DB-9E22-B7EA-AC6C-B217E350EFA2}" dt="2024-08-23T12:59:17.603" v="38" actId="20577"/>
          <ac:spMkLst>
            <pc:docMk/>
            <pc:sldMk cId="0" sldId="260"/>
            <ac:spMk id="7" creationId="{00000000-0000-0000-0000-000000000000}"/>
          </ac:spMkLst>
        </pc:spChg>
        <pc:spChg chg="add del">
          <ac:chgData name="Brett Finley" userId="S::bfinley@northsachamber.com::4d33ac0b-b065-4827-ac3f-612f66ecdc01" providerId="AD" clId="Web-{D819B6DB-9E22-B7EA-AC6C-B217E350EFA2}" dt="2024-08-23T12:59:41.744" v="40"/>
          <ac:spMkLst>
            <pc:docMk/>
            <pc:sldMk cId="0" sldId="260"/>
            <ac:spMk id="8" creationId="{32988B96-0DAB-ACC4-2A05-51B4082B6089}"/>
          </ac:spMkLst>
        </pc:spChg>
        <pc:grpChg chg="add del">
          <ac:chgData name="Brett Finley" userId="S::bfinley@northsachamber.com::4d33ac0b-b065-4827-ac3f-612f66ecdc01" providerId="AD" clId="Web-{D819B6DB-9E22-B7EA-AC6C-B217E350EFA2}" dt="2024-08-23T12:59:10.806" v="33"/>
          <ac:grpSpMkLst>
            <pc:docMk/>
            <pc:sldMk cId="0" sldId="260"/>
            <ac:grpSpMk id="4" creationId="{00000000-0000-0000-0000-000000000000}"/>
          </ac:grpSpMkLst>
        </pc:grpChg>
        <pc:grpChg chg="del">
          <ac:chgData name="Brett Finley" userId="S::bfinley@northsachamber.com::4d33ac0b-b065-4827-ac3f-612f66ecdc01" providerId="AD" clId="Web-{D819B6DB-9E22-B7EA-AC6C-B217E350EFA2}" dt="2024-08-21T19:10:41.687" v="3"/>
          <ac:grpSpMkLst>
            <pc:docMk/>
            <pc:sldMk cId="0" sldId="260"/>
            <ac:grpSpMk id="8" creationId="{00000000-0000-0000-0000-000000000000}"/>
          </ac:grpSpMkLst>
        </pc:grpChg>
      </pc:sldChg>
      <pc:sldChg chg="delSp modSp">
        <pc:chgData name="Brett Finley" userId="S::bfinley@northsachamber.com::4d33ac0b-b065-4827-ac3f-612f66ecdc01" providerId="AD" clId="Web-{D819B6DB-9E22-B7EA-AC6C-B217E350EFA2}" dt="2024-08-23T13:00:00.589" v="45" actId="20577"/>
        <pc:sldMkLst>
          <pc:docMk/>
          <pc:sldMk cId="0" sldId="261"/>
        </pc:sldMkLst>
        <pc:spChg chg="mod">
          <ac:chgData name="Brett Finley" userId="S::bfinley@northsachamber.com::4d33ac0b-b065-4827-ac3f-612f66ecdc01" providerId="AD" clId="Web-{D819B6DB-9E22-B7EA-AC6C-B217E350EFA2}" dt="2024-08-23T13:00:00.589" v="45" actId="20577"/>
          <ac:spMkLst>
            <pc:docMk/>
            <pc:sldMk cId="0" sldId="261"/>
            <ac:spMk id="7" creationId="{00000000-0000-0000-0000-000000000000}"/>
          </ac:spMkLst>
        </pc:spChg>
        <pc:grpChg chg="del">
          <ac:chgData name="Brett Finley" userId="S::bfinley@northsachamber.com::4d33ac0b-b065-4827-ac3f-612f66ecdc01" providerId="AD" clId="Web-{D819B6DB-9E22-B7EA-AC6C-B217E350EFA2}" dt="2024-08-23T12:59:53.964" v="42"/>
          <ac:grpSpMkLst>
            <pc:docMk/>
            <pc:sldMk cId="0" sldId="261"/>
            <ac:grpSpMk id="4" creationId="{00000000-0000-0000-0000-000000000000}"/>
          </ac:grpSpMkLst>
        </pc:grpChg>
        <pc:grpChg chg="del">
          <ac:chgData name="Brett Finley" userId="S::bfinley@northsachamber.com::4d33ac0b-b065-4827-ac3f-612f66ecdc01" providerId="AD" clId="Web-{D819B6DB-9E22-B7EA-AC6C-B217E350EFA2}" dt="2024-08-23T12:59:52.667" v="41"/>
          <ac:grpSpMkLst>
            <pc:docMk/>
            <pc:sldMk cId="0" sldId="261"/>
            <ac:grpSpMk id="9" creationId="{00000000-0000-0000-0000-000000000000}"/>
          </ac:grpSpMkLst>
        </pc:grpChg>
      </pc:sldChg>
      <pc:sldChg chg="delSp modSp">
        <pc:chgData name="Brett Finley" userId="S::bfinley@northsachamber.com::4d33ac0b-b065-4827-ac3f-612f66ecdc01" providerId="AD" clId="Web-{D819B6DB-9E22-B7EA-AC6C-B217E350EFA2}" dt="2024-08-23T13:01:04.217" v="77" actId="20577"/>
        <pc:sldMkLst>
          <pc:docMk/>
          <pc:sldMk cId="0" sldId="262"/>
        </pc:sldMkLst>
        <pc:spChg chg="mod">
          <ac:chgData name="Brett Finley" userId="S::bfinley@northsachamber.com::4d33ac0b-b065-4827-ac3f-612f66ecdc01" providerId="AD" clId="Web-{D819B6DB-9E22-B7EA-AC6C-B217E350EFA2}" dt="2024-08-23T13:01:04.217" v="77" actId="20577"/>
          <ac:spMkLst>
            <pc:docMk/>
            <pc:sldMk cId="0" sldId="262"/>
            <ac:spMk id="7" creationId="{00000000-0000-0000-0000-000000000000}"/>
          </ac:spMkLst>
        </pc:spChg>
        <pc:grpChg chg="del mod">
          <ac:chgData name="Brett Finley" userId="S::bfinley@northsachamber.com::4d33ac0b-b065-4827-ac3f-612f66ecdc01" providerId="AD" clId="Web-{D819B6DB-9E22-B7EA-AC6C-B217E350EFA2}" dt="2024-08-21T19:10:36.280" v="2"/>
          <ac:grpSpMkLst>
            <pc:docMk/>
            <pc:sldMk cId="0" sldId="262"/>
            <ac:grpSpMk id="10" creationId="{00000000-0000-0000-0000-000000000000}"/>
          </ac:grpSpMkLst>
        </pc:grpChg>
      </pc:sldChg>
      <pc:sldChg chg="delSp modSp">
        <pc:chgData name="Brett Finley" userId="S::bfinley@northsachamber.com::4d33ac0b-b065-4827-ac3f-612f66ecdc01" providerId="AD" clId="Web-{D819B6DB-9E22-B7EA-AC6C-B217E350EFA2}" dt="2024-08-23T13:01:50.703" v="82" actId="20577"/>
        <pc:sldMkLst>
          <pc:docMk/>
          <pc:sldMk cId="0" sldId="264"/>
        </pc:sldMkLst>
        <pc:spChg chg="mod">
          <ac:chgData name="Brett Finley" userId="S::bfinley@northsachamber.com::4d33ac0b-b065-4827-ac3f-612f66ecdc01" providerId="AD" clId="Web-{D819B6DB-9E22-B7EA-AC6C-B217E350EFA2}" dt="2024-08-23T13:01:50.703" v="82" actId="20577"/>
          <ac:spMkLst>
            <pc:docMk/>
            <pc:sldMk cId="0" sldId="264"/>
            <ac:spMk id="7" creationId="{00000000-0000-0000-0000-000000000000}"/>
          </ac:spMkLst>
        </pc:spChg>
        <pc:grpChg chg="del">
          <ac:chgData name="Brett Finley" userId="S::bfinley@northsachamber.com::4d33ac0b-b065-4827-ac3f-612f66ecdc01" providerId="AD" clId="Web-{D819B6DB-9E22-B7EA-AC6C-B217E350EFA2}" dt="2024-08-23T13:01:47.469" v="79"/>
          <ac:grpSpMkLst>
            <pc:docMk/>
            <pc:sldMk cId="0" sldId="264"/>
            <ac:grpSpMk id="4" creationId="{00000000-0000-0000-0000-000000000000}"/>
          </ac:grpSpMkLst>
        </pc:grpChg>
        <pc:grpChg chg="del">
          <ac:chgData name="Brett Finley" userId="S::bfinley@northsachamber.com::4d33ac0b-b065-4827-ac3f-612f66ecdc01" providerId="AD" clId="Web-{D819B6DB-9E22-B7EA-AC6C-B217E350EFA2}" dt="2024-08-23T13:01:45.875" v="78"/>
          <ac:grpSpMkLst>
            <pc:docMk/>
            <pc:sldMk cId="0" sldId="264"/>
            <ac:grpSpMk id="9" creationId="{00000000-0000-0000-0000-000000000000}"/>
          </ac:grpSpMkLst>
        </pc:grpChg>
      </pc:sldChg>
      <pc:sldChg chg="del">
        <pc:chgData name="Brett Finley" userId="S::bfinley@northsachamber.com::4d33ac0b-b065-4827-ac3f-612f66ecdc01" providerId="AD" clId="Web-{D819B6DB-9E22-B7EA-AC6C-B217E350EFA2}" dt="2024-08-23T13:02:12.954" v="83"/>
        <pc:sldMkLst>
          <pc:docMk/>
          <pc:sldMk cId="0" sldId="267"/>
        </pc:sldMkLst>
      </pc:sldChg>
      <pc:sldChg chg="delSp modSp">
        <pc:chgData name="Brett Finley" userId="S::bfinley@northsachamber.com::4d33ac0b-b065-4827-ac3f-612f66ecdc01" providerId="AD" clId="Web-{D819B6DB-9E22-B7EA-AC6C-B217E350EFA2}" dt="2024-08-23T13:03:23.941" v="87"/>
        <pc:sldMkLst>
          <pc:docMk/>
          <pc:sldMk cId="0" sldId="269"/>
        </pc:sldMkLst>
        <pc:spChg chg="del mod">
          <ac:chgData name="Brett Finley" userId="S::bfinley@northsachamber.com::4d33ac0b-b065-4827-ac3f-612f66ecdc01" providerId="AD" clId="Web-{D819B6DB-9E22-B7EA-AC6C-B217E350EFA2}" dt="2024-08-23T13:03:23.941" v="87"/>
          <ac:spMkLst>
            <pc:docMk/>
            <pc:sldMk cId="0" sldId="269"/>
            <ac:spMk id="8" creationId="{00000000-0000-0000-0000-000000000000}"/>
          </ac:spMkLst>
        </pc:spChg>
        <pc:grpChg chg="del">
          <ac:chgData name="Brett Finley" userId="S::bfinley@northsachamber.com::4d33ac0b-b065-4827-ac3f-612f66ecdc01" providerId="AD" clId="Web-{D819B6DB-9E22-B7EA-AC6C-B217E350EFA2}" dt="2024-08-23T13:03:17.332" v="84"/>
          <ac:grpSpMkLst>
            <pc:docMk/>
            <pc:sldMk cId="0" sldId="269"/>
            <ac:grpSpMk id="10" creationId="{00000000-0000-0000-0000-000000000000}"/>
          </ac:grpSpMkLst>
        </pc:grpChg>
      </pc:sldChg>
      <pc:sldChg chg="modSp">
        <pc:chgData name="Brett Finley" userId="S::bfinley@northsachamber.com::4d33ac0b-b065-4827-ac3f-612f66ecdc01" providerId="AD" clId="Web-{D819B6DB-9E22-B7EA-AC6C-B217E350EFA2}" dt="2024-08-23T13:03:44.333" v="92" actId="1076"/>
        <pc:sldMkLst>
          <pc:docMk/>
          <pc:sldMk cId="0" sldId="270"/>
        </pc:sldMkLst>
        <pc:spChg chg="mod">
          <ac:chgData name="Brett Finley" userId="S::bfinley@northsachamber.com::4d33ac0b-b065-4827-ac3f-612f66ecdc01" providerId="AD" clId="Web-{D819B6DB-9E22-B7EA-AC6C-B217E350EFA2}" dt="2024-08-23T13:03:35.286" v="90" actId="20577"/>
          <ac:spMkLst>
            <pc:docMk/>
            <pc:sldMk cId="0" sldId="270"/>
            <ac:spMk id="6" creationId="{00000000-0000-0000-0000-000000000000}"/>
          </ac:spMkLst>
        </pc:spChg>
        <pc:spChg chg="mod">
          <ac:chgData name="Brett Finley" userId="S::bfinley@northsachamber.com::4d33ac0b-b065-4827-ac3f-612f66ecdc01" providerId="AD" clId="Web-{D819B6DB-9E22-B7EA-AC6C-B217E350EFA2}" dt="2024-08-23T13:03:31.129" v="88" actId="1076"/>
          <ac:spMkLst>
            <pc:docMk/>
            <pc:sldMk cId="0" sldId="270"/>
            <ac:spMk id="9" creationId="{00000000-0000-0000-0000-000000000000}"/>
          </ac:spMkLst>
        </pc:spChg>
        <pc:grpChg chg="mod">
          <ac:chgData name="Brett Finley" userId="S::bfinley@northsachamber.com::4d33ac0b-b065-4827-ac3f-612f66ecdc01" providerId="AD" clId="Web-{D819B6DB-9E22-B7EA-AC6C-B217E350EFA2}" dt="2024-08-23T13:03:44.333" v="92" actId="1076"/>
          <ac:grpSpMkLst>
            <pc:docMk/>
            <pc:sldMk cId="0" sldId="270"/>
            <ac:grpSpMk id="8" creationId="{00000000-0000-0000-0000-000000000000}"/>
          </ac:grpSpMkLst>
        </pc:grpChg>
      </pc:sldChg>
      <pc:sldChg chg="del">
        <pc:chgData name="Brett Finley" userId="S::bfinley@northsachamber.com::4d33ac0b-b065-4827-ac3f-612f66ecdc01" providerId="AD" clId="Web-{D819B6DB-9E22-B7EA-AC6C-B217E350EFA2}" dt="2024-08-23T13:04:19.475" v="93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4927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15974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9600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earthdiver.com/uploads/rockportfulton/files/Member%20Level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wthzone.com/wp-content/uploads/2021/07/Member-Win-Back-Campaigns_Deck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rchamber.com/uploads/1/2/1/9/121985704/schapiro_oneshee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dessachambe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oSXi-Z_YxKkKs3RIGTt029NB2GYA4_6vAc2iTxzYYo/edit#gid=47692499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enopenings.com/Giant-Scissors-_c_9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97941"/>
            <a:ext cx="16230600" cy="8091118"/>
            <a:chOff x="0" y="0"/>
            <a:chExt cx="19850752" cy="9895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50777" cy="9895840"/>
            </a:xfrm>
            <a:custGeom>
              <a:avLst/>
              <a:gdLst/>
              <a:ahLst/>
              <a:cxnLst/>
              <a:rect l="l" t="t" r="r" b="b"/>
              <a:pathLst>
                <a:path w="19850777" h="9895840">
                  <a:moveTo>
                    <a:pt x="0" y="0"/>
                  </a:moveTo>
                  <a:lnTo>
                    <a:pt x="19850777" y="0"/>
                  </a:lnTo>
                  <a:lnTo>
                    <a:pt x="19850777" y="9895840"/>
                  </a:lnTo>
                  <a:lnTo>
                    <a:pt x="0" y="9895840"/>
                  </a:lnTo>
                  <a:close/>
                </a:path>
              </a:pathLst>
            </a:custGeom>
            <a:solidFill>
              <a:srgbClr val="D1C28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54971" y="1622157"/>
            <a:ext cx="15178058" cy="7042685"/>
            <a:chOff x="0" y="0"/>
            <a:chExt cx="20237411" cy="93902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237363" cy="9390182"/>
            </a:xfrm>
            <a:custGeom>
              <a:avLst/>
              <a:gdLst/>
              <a:ahLst/>
              <a:cxnLst/>
              <a:rect l="l" t="t" r="r" b="b"/>
              <a:pathLst>
                <a:path w="20237363" h="9390182">
                  <a:moveTo>
                    <a:pt x="12570" y="0"/>
                  </a:moveTo>
                  <a:lnTo>
                    <a:pt x="20224793" y="0"/>
                  </a:lnTo>
                  <a:cubicBezTo>
                    <a:pt x="20231666" y="0"/>
                    <a:pt x="20237363" y="4485"/>
                    <a:pt x="20237363" y="9894"/>
                  </a:cubicBezTo>
                  <a:lnTo>
                    <a:pt x="20237363" y="9380288"/>
                  </a:lnTo>
                  <a:cubicBezTo>
                    <a:pt x="20237363" y="9385696"/>
                    <a:pt x="20231666" y="9390182"/>
                    <a:pt x="20224793" y="9390182"/>
                  </a:cubicBezTo>
                  <a:lnTo>
                    <a:pt x="12570" y="9390182"/>
                  </a:lnTo>
                  <a:cubicBezTo>
                    <a:pt x="5699" y="9390182"/>
                    <a:pt x="0" y="9385696"/>
                    <a:pt x="0" y="9380288"/>
                  </a:cubicBezTo>
                  <a:lnTo>
                    <a:pt x="0" y="9894"/>
                  </a:lnTo>
                  <a:cubicBezTo>
                    <a:pt x="0" y="4485"/>
                    <a:pt x="5699" y="0"/>
                    <a:pt x="12570" y="0"/>
                  </a:cubicBezTo>
                  <a:moveTo>
                    <a:pt x="12570" y="19788"/>
                  </a:moveTo>
                  <a:lnTo>
                    <a:pt x="12570" y="9894"/>
                  </a:lnTo>
                  <a:lnTo>
                    <a:pt x="25141" y="9894"/>
                  </a:lnTo>
                  <a:lnTo>
                    <a:pt x="25141" y="9380288"/>
                  </a:lnTo>
                  <a:lnTo>
                    <a:pt x="12570" y="9380288"/>
                  </a:lnTo>
                  <a:lnTo>
                    <a:pt x="12570" y="9370394"/>
                  </a:lnTo>
                  <a:lnTo>
                    <a:pt x="20224793" y="9370394"/>
                  </a:lnTo>
                  <a:lnTo>
                    <a:pt x="20224793" y="9380288"/>
                  </a:lnTo>
                  <a:lnTo>
                    <a:pt x="20212224" y="9380288"/>
                  </a:lnTo>
                  <a:lnTo>
                    <a:pt x="20212224" y="9894"/>
                  </a:lnTo>
                  <a:lnTo>
                    <a:pt x="20224793" y="9894"/>
                  </a:lnTo>
                  <a:lnTo>
                    <a:pt x="20224793" y="19788"/>
                  </a:lnTo>
                  <a:lnTo>
                    <a:pt x="12570" y="19788"/>
                  </a:lnTo>
                  <a:close/>
                </a:path>
              </a:pathLst>
            </a:custGeom>
            <a:solidFill>
              <a:srgbClr val="FFFCF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937467" y="7153033"/>
            <a:ext cx="1574884" cy="13309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2" y="0"/>
                </a:lnTo>
                <a:lnTo>
                  <a:pt x="1228522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817821" y="4213375"/>
            <a:ext cx="1065235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900" spc="-23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Chamber Basics August,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98650" y="2458992"/>
            <a:ext cx="14290700" cy="1877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7"/>
              </a:lnSpc>
            </a:pPr>
            <a:r>
              <a:rPr lang="en-US" sz="14023" spc="-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“MEMBERSHIP”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02695" y="5143742"/>
            <a:ext cx="688261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spc="-2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Brett Finley, President/CEO</a:t>
            </a:r>
            <a:endParaRPr lang="en-US" sz="4000" spc="-21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ctr">
              <a:lnSpc>
                <a:spcPts val="5400"/>
              </a:lnSpc>
            </a:pPr>
            <a:r>
              <a:rPr lang="en-US" sz="4000" spc="-2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North San Antonio Chamber</a:t>
            </a:r>
            <a:endParaRPr lang="en-US" sz="4400" spc="-21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52344" y="1130205"/>
            <a:ext cx="10183312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#6 - Utilize Your Ambassadors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7850" y="2421250"/>
            <a:ext cx="15635550" cy="548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</a:t>
            </a:r>
            <a:r>
              <a:rPr lang="en-US" sz="405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Build a Referral Camp </a:t>
            </a: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 Utilize your Board, Current Members, Ambassadors, Volunteers - Incentivize them?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‣ 12 Most Wanted List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‣ Membership Events/Drives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‣ Monthly meetings to review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3762" y="1130205"/>
            <a:ext cx="1693920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#7 - Know Your Market Penetration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2757" y="3248424"/>
            <a:ext cx="16062486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How many businesses are in your community? 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How many sales tax reporting outlets in your community? 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How many Certificate of occupancies from the City?</a:t>
            </a:r>
          </a:p>
          <a:p>
            <a:pPr marL="818674" lvl="1" indent="-409337"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marL="818674" lvl="1" indent="-409337"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Penetration Rate = </a:t>
            </a:r>
          </a:p>
          <a:p>
            <a:pPr marL="818331" lvl="1" indent="-409165"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(Number of Members ÷ Target Market Size) × 100</a:t>
            </a: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</p:txBody>
      </p:sp>
      <p:sp>
        <p:nvSpPr>
          <p:cNvPr id="8" name="Freeform 8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3762" y="1130205"/>
            <a:ext cx="1693920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#8 - Know Your Membership Levels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3775" y="2446732"/>
            <a:ext cx="15420450" cy="558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Know your categories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Know what each member receives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Review each year; Put before a focus group if needed 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Set your goals. Raise the bar.           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   </a:t>
            </a:r>
          </a:p>
          <a:p>
            <a:pPr algn="ctr">
              <a:lnSpc>
                <a:spcPts val="5400"/>
              </a:lnSpc>
            </a:pPr>
            <a:r>
              <a:rPr lang="en-US" sz="4500" u="sng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  <a:hlinkClick r:id="rId3" tooltip="https://assets.earthdiver.com/uploads/rockportfulton/files/Member%20Levels.pdf"/>
              </a:rPr>
              <a:t>Sample Here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83526" y="2184689"/>
            <a:ext cx="14720947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8"/>
              </a:lnSpc>
            </a:pPr>
            <a:r>
              <a:rPr lang="en-US" sz="274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What is your retention rate? By Year? By Month? </a:t>
            </a:r>
          </a:p>
          <a:p>
            <a:pPr algn="ctr">
              <a:lnSpc>
                <a:spcPts val="3298"/>
              </a:lnSpc>
            </a:pPr>
            <a:r>
              <a:rPr lang="en-US" sz="274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It costs less to retain a member than to recruit one.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4400" y="1321724"/>
            <a:ext cx="1693920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#9 - R’s - Retaining &amp; Reinstating Members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7312" y="3256226"/>
            <a:ext cx="16113376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Number of members at end of year (2021): 3000​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Number of new members in (2022): 75​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Number of drops in (2022): 175 (do not include in calculations)​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Number at end of year 2022: 2,750​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​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Formula: 2,750 – 75 = 2,675 (end count – new members)​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2,675 (year end count) divided by 3,000 (beginning of year count) = ​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89% retention rate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12992" y="2914611"/>
            <a:ext cx="16062015" cy="620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‣ </a:t>
            </a:r>
            <a:r>
              <a:rPr lang="en-US" sz="40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most likely member to return is the one who most recently left.   (Reinstate)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800"/>
              </a:lnSpc>
            </a:pPr>
            <a:r>
              <a:rPr lang="en-US" sz="4000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‣ </a:t>
            </a:r>
            <a:r>
              <a:rPr lang="en-US" sz="40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What is Your Chamber doing with your Dropped Members?</a:t>
            </a:r>
            <a:endParaRPr lang="en-US" sz="40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        Categories: Dropped, Uncontrollable, Dropped - Campaigns </a:t>
            </a:r>
            <a:endParaRPr lang="en-US" sz="32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4800"/>
              </a:lnSpc>
            </a:pPr>
            <a:endParaRPr lang="en-US" sz="32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800"/>
              </a:lnSpc>
            </a:pPr>
            <a:r>
              <a:rPr lang="en-US" sz="40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‣ What is the timeframe for you? One year?</a:t>
            </a:r>
            <a:endParaRPr lang="en-US" sz="40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5400"/>
              </a:lnSpc>
            </a:pPr>
            <a:endParaRPr lang="en-US" sz="40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5400"/>
              </a:lnSpc>
            </a:pPr>
            <a:endParaRPr lang="en-US" sz="4500" u="sng" dirty="0">
              <a:solidFill>
                <a:srgbClr val="000000"/>
              </a:solidFill>
              <a:latin typeface="Garet Bold"/>
              <a:ea typeface="Garet Bold"/>
              <a:cs typeface="Garet Bold"/>
            </a:endParaRPr>
          </a:p>
          <a:p>
            <a:pPr algn="l">
              <a:lnSpc>
                <a:spcPts val="5400"/>
              </a:lnSpc>
            </a:pPr>
            <a:endParaRPr lang="en-US" sz="4500" u="sng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  <a:hlinkClick r:id="rId3" tooltip="https://www.growthzone.com/wp-content/uploads/2021/07/Member-Win-Back-Campaigns_Deck.pd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55645" y="1085850"/>
            <a:ext cx="14576711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#9 - R’s - Retaining &amp; Reinstating Members (Cont’d)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6015" y="348837"/>
            <a:ext cx="17186720" cy="9176576"/>
            <a:chOff x="-740833" y="-4953000"/>
            <a:chExt cx="22915626" cy="12235434"/>
          </a:xfrm>
        </p:grpSpPr>
        <p:sp>
          <p:nvSpPr>
            <p:cNvPr id="9" name="Freeform 9"/>
            <p:cNvSpPr/>
            <p:nvPr/>
          </p:nvSpPr>
          <p:spPr>
            <a:xfrm>
              <a:off x="-740833" y="-495300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3762" y="1130205"/>
            <a:ext cx="1693920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#10 - Engage Your Members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1587" y="3120769"/>
            <a:ext cx="16884825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A member that is engaged is a member that stays a member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Member Touchpoints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Volunteer Recruitment  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Scan in at events/Awards</a:t>
            </a:r>
          </a:p>
          <a:p>
            <a:pPr algn="l">
              <a:lnSpc>
                <a:spcPts val="4860"/>
              </a:lnSpc>
            </a:pPr>
            <a:endParaRPr lang="en-US" sz="405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91625" y="1024704"/>
            <a:ext cx="1490475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WHY ARE THEY A MEMBER?</a:t>
            </a:r>
            <a:r>
              <a:rPr lang="en-US" sz="6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77899" y="1878144"/>
            <a:ext cx="14532201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</a:t>
            </a:r>
            <a:r>
              <a:rPr lang="en-US" sz="4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</a:t>
            </a: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romotion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</a:t>
            </a:r>
            <a:r>
              <a:rPr lang="en-US" sz="4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L</a:t>
            </a: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eadership Opportunities in Chamber, Community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</a:t>
            </a:r>
            <a:r>
              <a:rPr lang="en-US" sz="4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dvocacy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</a:t>
            </a:r>
            <a:r>
              <a:rPr lang="en-US" sz="4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N</a:t>
            </a: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etworking - Building Relationships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</a:t>
            </a:r>
            <a:r>
              <a:rPr lang="en-US" sz="4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</a:t>
            </a: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conomics - Business Growth 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Also: 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‣ Discounts and Savings 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‣ Trainings/Masterclasses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‣ Information/Access to state/federal material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‣ Recognition/Awards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0425" y="8067378"/>
            <a:ext cx="1490475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u="sng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  <a:hlinkClick r:id="rId3" tooltip="https://www.nrrchamber.com/uploads/1/2/1/9/121985704/schapiro_onesheet.pdf"/>
              </a:rPr>
              <a:t>Shapiro Report </a:t>
            </a:r>
            <a:r>
              <a:rPr lang="en-US" sz="3300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- Being a Member of a Chamber = 80% increase in likelihood that consumers will patronize the business in the future.</a:t>
            </a:r>
          </a:p>
        </p:txBody>
      </p:sp>
      <p:sp>
        <p:nvSpPr>
          <p:cNvPr id="7" name="Freeform 7"/>
          <p:cNvSpPr/>
          <p:nvPr/>
        </p:nvSpPr>
        <p:spPr>
          <a:xfrm>
            <a:off x="16410101" y="8392714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8"/>
                </a:lnTo>
                <a:lnTo>
                  <a:pt x="0" y="1140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084500"/>
            <a:ext cx="16261500" cy="754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Pay attention to the Young Professionals</a:t>
            </a: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Automation in the Renewal Process will be key</a:t>
            </a: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Collect payment immediate with credit cards</a:t>
            </a: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Be able to virtually login to the office from anywhere</a:t>
            </a: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Reach members who want to attend things virtually</a:t>
            </a: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Events will be all about the “members’ experience”</a:t>
            </a: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‣ Member generations will want different things (i.e. Millennials - feel good, Gen Z - change/leadership)</a:t>
            </a: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   – Text Polls, Virtual, Scans, etc. </a:t>
            </a:r>
          </a:p>
          <a:p>
            <a:pPr algn="l">
              <a:lnSpc>
                <a:spcPts val="5400"/>
              </a:lnSpc>
            </a:pPr>
            <a:endParaRPr lang="en-US" sz="4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Thoughts… Discussion…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4400" y="1031205"/>
            <a:ext cx="1693920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Chambers of the Future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39600" y="1506875"/>
            <a:ext cx="1120880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MOST IMPORTANTLY…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65100" y="2825225"/>
            <a:ext cx="14557800" cy="601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59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Persistence &amp; Planning Pays Off   </a:t>
            </a:r>
          </a:p>
          <a:p>
            <a:pPr algn="l">
              <a:lnSpc>
                <a:spcPts val="5280"/>
              </a:lnSpc>
            </a:pPr>
            <a:endParaRPr lang="en-US" sz="590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7080"/>
              </a:lnSpc>
            </a:pPr>
            <a:r>
              <a:rPr lang="en-US" sz="59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 Membership = Reason for Existence</a:t>
            </a:r>
          </a:p>
          <a:p>
            <a:pPr algn="ctr">
              <a:lnSpc>
                <a:spcPts val="5280"/>
              </a:lnSpc>
            </a:pPr>
            <a:endParaRPr lang="en-US" sz="590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7080"/>
              </a:lnSpc>
            </a:pPr>
            <a:r>
              <a:rPr lang="en-US" sz="59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Membership is Everyone’s Job!</a:t>
            </a:r>
          </a:p>
          <a:p>
            <a:pPr algn="ctr">
              <a:lnSpc>
                <a:spcPts val="5280"/>
              </a:lnSpc>
            </a:pPr>
            <a:endParaRPr lang="en-US" sz="590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If you are doing the right thing, it will show in your membership numbers!  Be Patient. It will happen!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8A9D069D-105F-52C7-BAFF-D7E6B7CF5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5" y="647701"/>
            <a:ext cx="3889998" cy="2590800"/>
          </a:xfrm>
          <a:prstGeom prst="rect">
            <a:avLst/>
          </a:prstGeom>
        </p:spPr>
      </p:pic>
      <p:pic>
        <p:nvPicPr>
          <p:cNvPr id="16" name="Picture 15" descr="A group of men in suits&#10;&#10;Description automatically generated">
            <a:extLst>
              <a:ext uri="{FF2B5EF4-FFF2-40B4-BE49-F238E27FC236}">
                <a16:creationId xmlns:a16="http://schemas.microsoft.com/office/drawing/2014/main" id="{A0BD53F4-F223-0F10-E393-AAD758872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78" y="647701"/>
            <a:ext cx="3887148" cy="2590800"/>
          </a:xfrm>
          <a:prstGeom prst="rect">
            <a:avLst/>
          </a:prstGeom>
        </p:spPr>
      </p:pic>
      <p:pic>
        <p:nvPicPr>
          <p:cNvPr id="18" name="Picture 17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417151A1-10D7-F245-91E9-210DF3E7C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2" y="3714021"/>
            <a:ext cx="3885811" cy="2593985"/>
          </a:xfrm>
          <a:prstGeom prst="rect">
            <a:avLst/>
          </a:prstGeom>
        </p:spPr>
      </p:pic>
      <p:pic>
        <p:nvPicPr>
          <p:cNvPr id="20" name="Picture 19" descr="A person in a suit holding a phone&#10;&#10;Description automatically generated">
            <a:extLst>
              <a:ext uri="{FF2B5EF4-FFF2-40B4-BE49-F238E27FC236}">
                <a16:creationId xmlns:a16="http://schemas.microsoft.com/office/drawing/2014/main" id="{5B39A729-91AC-8A8E-A295-78B0C7533D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2" y="3708633"/>
            <a:ext cx="3885811" cy="2593985"/>
          </a:xfrm>
          <a:prstGeom prst="rect">
            <a:avLst/>
          </a:prstGeom>
        </p:spPr>
      </p:pic>
      <p:pic>
        <p:nvPicPr>
          <p:cNvPr id="22" name="Picture 21" descr="A person in a suit sitting on a stage&#10;&#10;Description automatically generated">
            <a:extLst>
              <a:ext uri="{FF2B5EF4-FFF2-40B4-BE49-F238E27FC236}">
                <a16:creationId xmlns:a16="http://schemas.microsoft.com/office/drawing/2014/main" id="{B38EC8E5-49E8-7CD1-D8B4-0FABBBE3D8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54" y="657786"/>
            <a:ext cx="3865931" cy="2580715"/>
          </a:xfrm>
          <a:prstGeom prst="rect">
            <a:avLst/>
          </a:prstGeom>
        </p:spPr>
      </p:pic>
      <p:pic>
        <p:nvPicPr>
          <p:cNvPr id="24" name="Picture 23" descr="A person in a purple dress holding a microphone&#10;&#10;Description automatically generated">
            <a:extLst>
              <a:ext uri="{FF2B5EF4-FFF2-40B4-BE49-F238E27FC236}">
                <a16:creationId xmlns:a16="http://schemas.microsoft.com/office/drawing/2014/main" id="{B537C66E-C156-BB86-FD10-B001B1BE1B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988" y="647701"/>
            <a:ext cx="3881462" cy="2590800"/>
          </a:xfrm>
          <a:prstGeom prst="rect">
            <a:avLst/>
          </a:prstGeom>
        </p:spPr>
      </p:pic>
      <p:pic>
        <p:nvPicPr>
          <p:cNvPr id="26" name="Picture 25" descr="A group of people in a room&#10;&#10;Description automatically generated">
            <a:extLst>
              <a:ext uri="{FF2B5EF4-FFF2-40B4-BE49-F238E27FC236}">
                <a16:creationId xmlns:a16="http://schemas.microsoft.com/office/drawing/2014/main" id="{F03B4DE0-9F98-EA5C-F9EB-C9CD456748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54" y="3714022"/>
            <a:ext cx="3886234" cy="2593985"/>
          </a:xfrm>
          <a:prstGeom prst="rect">
            <a:avLst/>
          </a:prstGeom>
        </p:spPr>
      </p:pic>
      <p:pic>
        <p:nvPicPr>
          <p:cNvPr id="28" name="Picture 27" descr="A group of people in a courtroom&#10;&#10;Description automatically generated">
            <a:extLst>
              <a:ext uri="{FF2B5EF4-FFF2-40B4-BE49-F238E27FC236}">
                <a16:creationId xmlns:a16="http://schemas.microsoft.com/office/drawing/2014/main" id="{9FAC637A-EDD7-CA42-8F9F-881E5E8477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80" y="3740267"/>
            <a:ext cx="3894782" cy="2593985"/>
          </a:xfrm>
          <a:prstGeom prst="rect">
            <a:avLst/>
          </a:prstGeom>
        </p:spPr>
      </p:pic>
      <p:pic>
        <p:nvPicPr>
          <p:cNvPr id="30" name="Picture 2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D34265A-4F97-DB65-5E7C-BB735E478D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8" y="6801281"/>
            <a:ext cx="3889999" cy="2590800"/>
          </a:xfrm>
          <a:prstGeom prst="rect">
            <a:avLst/>
          </a:prstGeom>
        </p:spPr>
      </p:pic>
      <p:pic>
        <p:nvPicPr>
          <p:cNvPr id="34" name="Picture 33" descr="A person writing on a paper&#10;&#10;Description automatically generated">
            <a:extLst>
              <a:ext uri="{FF2B5EF4-FFF2-40B4-BE49-F238E27FC236}">
                <a16:creationId xmlns:a16="http://schemas.microsoft.com/office/drawing/2014/main" id="{0D2E982D-1DBA-10DF-5452-195D3140FC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26" y="6803700"/>
            <a:ext cx="3885811" cy="2593986"/>
          </a:xfrm>
          <a:prstGeom prst="rect">
            <a:avLst/>
          </a:prstGeom>
        </p:spPr>
      </p:pic>
      <p:pic>
        <p:nvPicPr>
          <p:cNvPr id="36" name="Picture 35" descr="A person in a suit with his hand out&#10;&#10;Description automatically generated">
            <a:extLst>
              <a:ext uri="{FF2B5EF4-FFF2-40B4-BE49-F238E27FC236}">
                <a16:creationId xmlns:a16="http://schemas.microsoft.com/office/drawing/2014/main" id="{49EE1DFD-0E64-B098-83DC-CED5D605AF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49" y="6806886"/>
            <a:ext cx="3881039" cy="2590800"/>
          </a:xfrm>
          <a:prstGeom prst="rect">
            <a:avLst/>
          </a:prstGeom>
        </p:spPr>
      </p:pic>
      <p:pic>
        <p:nvPicPr>
          <p:cNvPr id="7" name="Picture 6" descr="A person standing in front of a group of people sitting at a table&#10;&#10;Description automatically generated">
            <a:extLst>
              <a:ext uri="{FF2B5EF4-FFF2-40B4-BE49-F238E27FC236}">
                <a16:creationId xmlns:a16="http://schemas.microsoft.com/office/drawing/2014/main" id="{D2922B3C-6E24-121A-626D-77CBA392F7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6795676"/>
            <a:ext cx="3897442" cy="26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0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29109" y="1015340"/>
            <a:ext cx="13629783" cy="184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62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Do Memberships Drive Success?  </a:t>
            </a:r>
          </a:p>
          <a:p>
            <a:pPr algn="ctr">
              <a:lnSpc>
                <a:spcPts val="7150"/>
              </a:lnSpc>
            </a:pPr>
            <a:r>
              <a:rPr lang="en-US" sz="662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Or Does Success Drive Membership?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525624" y="3930552"/>
            <a:ext cx="2727843" cy="2727843"/>
            <a:chOff x="0" y="0"/>
            <a:chExt cx="3637124" cy="36371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37153" cy="3637153"/>
            </a:xfrm>
            <a:custGeom>
              <a:avLst/>
              <a:gdLst/>
              <a:ahLst/>
              <a:cxnLst/>
              <a:rect l="l" t="t" r="r" b="b"/>
              <a:pathLst>
                <a:path w="3637153" h="3637153">
                  <a:moveTo>
                    <a:pt x="0" y="1818513"/>
                  </a:moveTo>
                  <a:cubicBezTo>
                    <a:pt x="0" y="814197"/>
                    <a:pt x="814197" y="0"/>
                    <a:pt x="1818513" y="0"/>
                  </a:cubicBezTo>
                  <a:cubicBezTo>
                    <a:pt x="2822829" y="0"/>
                    <a:pt x="3637153" y="814197"/>
                    <a:pt x="3637153" y="1818513"/>
                  </a:cubicBezTo>
                  <a:cubicBezTo>
                    <a:pt x="3637153" y="2822829"/>
                    <a:pt x="2822956" y="3637153"/>
                    <a:pt x="1818513" y="3637153"/>
                  </a:cubicBezTo>
                  <a:cubicBezTo>
                    <a:pt x="814070" y="3637153"/>
                    <a:pt x="0" y="2822956"/>
                    <a:pt x="0" y="181851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06968" y="4511896"/>
            <a:ext cx="1565155" cy="1565155"/>
            <a:chOff x="0" y="0"/>
            <a:chExt cx="2086874" cy="2086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86864" cy="2086864"/>
            </a:xfrm>
            <a:custGeom>
              <a:avLst/>
              <a:gdLst/>
              <a:ahLst/>
              <a:cxnLst/>
              <a:rect l="l" t="t" r="r" b="b"/>
              <a:pathLst>
                <a:path w="2086864" h="2086864">
                  <a:moveTo>
                    <a:pt x="0" y="0"/>
                  </a:moveTo>
                  <a:lnTo>
                    <a:pt x="2086864" y="0"/>
                  </a:lnTo>
                  <a:lnTo>
                    <a:pt x="2086864" y="2086864"/>
                  </a:lnTo>
                  <a:lnTo>
                    <a:pt x="0" y="208686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95992" y="6958646"/>
            <a:ext cx="447187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DECLINING?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780077" y="3930552"/>
            <a:ext cx="2727843" cy="2727843"/>
            <a:chOff x="0" y="0"/>
            <a:chExt cx="3637124" cy="36371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37153" cy="3637153"/>
            </a:xfrm>
            <a:custGeom>
              <a:avLst/>
              <a:gdLst/>
              <a:ahLst/>
              <a:cxnLst/>
              <a:rect l="l" t="t" r="r" b="b"/>
              <a:pathLst>
                <a:path w="3637153" h="3637153">
                  <a:moveTo>
                    <a:pt x="0" y="1818513"/>
                  </a:moveTo>
                  <a:cubicBezTo>
                    <a:pt x="0" y="814197"/>
                    <a:pt x="814197" y="0"/>
                    <a:pt x="1818513" y="0"/>
                  </a:cubicBezTo>
                  <a:cubicBezTo>
                    <a:pt x="2822829" y="0"/>
                    <a:pt x="3637153" y="814197"/>
                    <a:pt x="3637153" y="1818513"/>
                  </a:cubicBezTo>
                  <a:cubicBezTo>
                    <a:pt x="3637153" y="2822829"/>
                    <a:pt x="2822956" y="3637153"/>
                    <a:pt x="1818513" y="3637153"/>
                  </a:cubicBezTo>
                  <a:cubicBezTo>
                    <a:pt x="814070" y="3637153"/>
                    <a:pt x="0" y="2822956"/>
                    <a:pt x="0" y="181851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61422" y="4511896"/>
            <a:ext cx="1565155" cy="1565155"/>
            <a:chOff x="0" y="0"/>
            <a:chExt cx="2086874" cy="20868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86864" cy="2086864"/>
            </a:xfrm>
            <a:custGeom>
              <a:avLst/>
              <a:gdLst/>
              <a:ahLst/>
              <a:cxnLst/>
              <a:rect l="l" t="t" r="r" b="b"/>
              <a:pathLst>
                <a:path w="2086864" h="2086864">
                  <a:moveTo>
                    <a:pt x="0" y="0"/>
                  </a:moveTo>
                  <a:lnTo>
                    <a:pt x="2086864" y="0"/>
                  </a:lnTo>
                  <a:lnTo>
                    <a:pt x="2086864" y="2086864"/>
                  </a:lnTo>
                  <a:lnTo>
                    <a:pt x="0" y="2086864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535495" y="6958646"/>
            <a:ext cx="497475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MATERIALS OLD?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034530" y="3930552"/>
            <a:ext cx="2727843" cy="2727843"/>
            <a:chOff x="0" y="0"/>
            <a:chExt cx="3637124" cy="36371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37153" cy="3637153"/>
            </a:xfrm>
            <a:custGeom>
              <a:avLst/>
              <a:gdLst/>
              <a:ahLst/>
              <a:cxnLst/>
              <a:rect l="l" t="t" r="r" b="b"/>
              <a:pathLst>
                <a:path w="3637153" h="3637153">
                  <a:moveTo>
                    <a:pt x="0" y="1818513"/>
                  </a:moveTo>
                  <a:cubicBezTo>
                    <a:pt x="0" y="814197"/>
                    <a:pt x="814197" y="0"/>
                    <a:pt x="1818513" y="0"/>
                  </a:cubicBezTo>
                  <a:cubicBezTo>
                    <a:pt x="2822829" y="0"/>
                    <a:pt x="3637153" y="814197"/>
                    <a:pt x="3637153" y="1818513"/>
                  </a:cubicBezTo>
                  <a:cubicBezTo>
                    <a:pt x="3637153" y="2822829"/>
                    <a:pt x="2822956" y="3637153"/>
                    <a:pt x="1818513" y="3637153"/>
                  </a:cubicBezTo>
                  <a:cubicBezTo>
                    <a:pt x="814070" y="3637153"/>
                    <a:pt x="0" y="2822956"/>
                    <a:pt x="0" y="181851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615875" y="4511896"/>
            <a:ext cx="1565155" cy="1565155"/>
            <a:chOff x="0" y="0"/>
            <a:chExt cx="2086874" cy="20868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86864" cy="2086864"/>
            </a:xfrm>
            <a:custGeom>
              <a:avLst/>
              <a:gdLst/>
              <a:ahLst/>
              <a:cxnLst/>
              <a:rect l="l" t="t" r="r" b="b"/>
              <a:pathLst>
                <a:path w="2086864" h="2086864">
                  <a:moveTo>
                    <a:pt x="0" y="0"/>
                  </a:moveTo>
                  <a:lnTo>
                    <a:pt x="2086864" y="0"/>
                  </a:lnTo>
                  <a:lnTo>
                    <a:pt x="2086864" y="2086864"/>
                  </a:lnTo>
                  <a:lnTo>
                    <a:pt x="0" y="2086864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004908" y="6958646"/>
            <a:ext cx="478710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TIME IS MONEY!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7275" y="8932525"/>
            <a:ext cx="10985250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-1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Sources:  Dr. Glenn Freedman, Frank Kenny, Holman Brothers, Various Chambers 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2B75148F-ADE1-A731-465E-F359A2EAB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7" y="723900"/>
            <a:ext cx="4100856" cy="2733237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22EEABB-BE6E-0539-1CEF-61F6BF4BA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92" y="719342"/>
            <a:ext cx="4100856" cy="2737539"/>
          </a:xfrm>
          <a:prstGeom prst="rect">
            <a:avLst/>
          </a:prstGeom>
        </p:spPr>
      </p:pic>
      <p:pic>
        <p:nvPicPr>
          <p:cNvPr id="17" name="Picture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FC9CA64-D21F-FD54-116A-EFF1F6E94E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46" y="719342"/>
            <a:ext cx="4100856" cy="2737539"/>
          </a:xfrm>
          <a:prstGeom prst="rect">
            <a:avLst/>
          </a:prstGeom>
        </p:spPr>
      </p:pic>
      <p:pic>
        <p:nvPicPr>
          <p:cNvPr id="8" name="Picture 7" descr="A person in a suit holding a cup&#10;&#10;Description automatically generated">
            <a:extLst>
              <a:ext uri="{FF2B5EF4-FFF2-40B4-BE49-F238E27FC236}">
                <a16:creationId xmlns:a16="http://schemas.microsoft.com/office/drawing/2014/main" id="{5751F1D0-0EF3-BFAD-A27B-441C9699A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719342"/>
            <a:ext cx="4100856" cy="2737539"/>
          </a:xfrm>
          <a:prstGeom prst="rect">
            <a:avLst/>
          </a:prstGeom>
        </p:spPr>
      </p:pic>
      <p:pic>
        <p:nvPicPr>
          <p:cNvPr id="13" name="Picture 12" descr="A person and person sitting in chairs in front of a podium&#10;&#10;Description automatically generated">
            <a:extLst>
              <a:ext uri="{FF2B5EF4-FFF2-40B4-BE49-F238E27FC236}">
                <a16:creationId xmlns:a16="http://schemas.microsoft.com/office/drawing/2014/main" id="{152284EA-9170-DBEF-64BF-3FD076BED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9" y="3614619"/>
            <a:ext cx="4101304" cy="2737540"/>
          </a:xfrm>
          <a:prstGeom prst="rect">
            <a:avLst/>
          </a:prstGeom>
        </p:spPr>
      </p:pic>
      <p:pic>
        <p:nvPicPr>
          <p:cNvPr id="15" name="Picture 14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3F4ADCB6-256A-B859-E355-781554EDB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21" y="3614620"/>
            <a:ext cx="4100855" cy="2737539"/>
          </a:xfrm>
          <a:prstGeom prst="rect">
            <a:avLst/>
          </a:prstGeom>
        </p:spPr>
      </p:pic>
      <p:pic>
        <p:nvPicPr>
          <p:cNvPr id="18" name="Picture 1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4117524-99BD-7DB1-19F4-E1DD5AEDB7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54" y="3614619"/>
            <a:ext cx="4100439" cy="2731443"/>
          </a:xfrm>
          <a:prstGeom prst="rect">
            <a:avLst/>
          </a:prstGeom>
        </p:spPr>
      </p:pic>
      <p:pic>
        <p:nvPicPr>
          <p:cNvPr id="20" name="Picture 19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F1A0A728-16C4-2DC3-7A65-2265CA612E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3614618"/>
            <a:ext cx="4091723" cy="2731443"/>
          </a:xfrm>
          <a:prstGeom prst="rect">
            <a:avLst/>
          </a:prstGeom>
        </p:spPr>
      </p:pic>
      <p:pic>
        <p:nvPicPr>
          <p:cNvPr id="22" name="Picture 21" descr="A group of people standing around a person in a garment&#10;&#10;Description automatically generated">
            <a:extLst>
              <a:ext uri="{FF2B5EF4-FFF2-40B4-BE49-F238E27FC236}">
                <a16:creationId xmlns:a16="http://schemas.microsoft.com/office/drawing/2014/main" id="{BDF923BE-DA77-F71B-FE5D-2CA902E2B7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5" y="6502917"/>
            <a:ext cx="4091723" cy="2731951"/>
          </a:xfrm>
          <a:prstGeom prst="rect">
            <a:avLst/>
          </a:prstGeom>
        </p:spPr>
      </p:pic>
      <p:pic>
        <p:nvPicPr>
          <p:cNvPr id="26" name="Picture 25" descr="A group of people cutting a ribbon&#10;&#10;Description automatically generated">
            <a:extLst>
              <a:ext uri="{FF2B5EF4-FFF2-40B4-BE49-F238E27FC236}">
                <a16:creationId xmlns:a16="http://schemas.microsoft.com/office/drawing/2014/main" id="{A0B14168-CC8E-7DD6-A1ED-3B07B081AB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33" y="6497329"/>
            <a:ext cx="4100855" cy="2737539"/>
          </a:xfrm>
          <a:prstGeom prst="rect">
            <a:avLst/>
          </a:prstGeom>
        </p:spPr>
      </p:pic>
      <p:pic>
        <p:nvPicPr>
          <p:cNvPr id="30" name="Picture 29" descr="A group of people clapping&#10;&#10;Description automatically generated">
            <a:extLst>
              <a:ext uri="{FF2B5EF4-FFF2-40B4-BE49-F238E27FC236}">
                <a16:creationId xmlns:a16="http://schemas.microsoft.com/office/drawing/2014/main" id="{F1D95A04-D354-23CC-F5CC-5291D50CA7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61" y="6553517"/>
            <a:ext cx="4101169" cy="2731443"/>
          </a:xfrm>
          <a:prstGeom prst="rect">
            <a:avLst/>
          </a:prstGeom>
        </p:spPr>
      </p:pic>
      <p:pic>
        <p:nvPicPr>
          <p:cNvPr id="32" name="Picture 3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5ED1115-3874-F7B1-E698-8557FF8714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893" y="6523969"/>
            <a:ext cx="4097163" cy="27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19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" name="Picture 2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D34265A-4F97-DB65-5E7C-BB735E478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19900"/>
            <a:ext cx="3889999" cy="2590800"/>
          </a:xfrm>
          <a:prstGeom prst="rect">
            <a:avLst/>
          </a:prstGeom>
        </p:spPr>
      </p:pic>
      <p:pic>
        <p:nvPicPr>
          <p:cNvPr id="7" name="Picture 6" descr="A group of men sitting in chairs&#10;&#10;Description automatically generated">
            <a:extLst>
              <a:ext uri="{FF2B5EF4-FFF2-40B4-BE49-F238E27FC236}">
                <a16:creationId xmlns:a16="http://schemas.microsoft.com/office/drawing/2014/main" id="{54D261F4-B6CC-0221-FC3E-165577860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45109"/>
            <a:ext cx="3889999" cy="2596781"/>
          </a:xfrm>
          <a:prstGeom prst="rect">
            <a:avLst/>
          </a:prstGeom>
        </p:spPr>
      </p:pic>
      <p:pic>
        <p:nvPicPr>
          <p:cNvPr id="9" name="Picture 8" descr="A person holding a newspaper&#10;&#10;Description automatically generated">
            <a:extLst>
              <a:ext uri="{FF2B5EF4-FFF2-40B4-BE49-F238E27FC236}">
                <a16:creationId xmlns:a16="http://schemas.microsoft.com/office/drawing/2014/main" id="{4806320B-0974-27B6-8839-18252B09A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92810"/>
            <a:ext cx="3889999" cy="2596782"/>
          </a:xfrm>
          <a:prstGeom prst="rect">
            <a:avLst/>
          </a:prstGeom>
        </p:spPr>
      </p:pic>
      <p:pic>
        <p:nvPicPr>
          <p:cNvPr id="13" name="Picture 1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2D50E67-ECF4-F7FC-F330-A4F4AE831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89" y="763675"/>
            <a:ext cx="3881039" cy="2590800"/>
          </a:xfrm>
          <a:prstGeom prst="rect">
            <a:avLst/>
          </a:prstGeom>
        </p:spPr>
      </p:pic>
      <p:pic>
        <p:nvPicPr>
          <p:cNvPr id="17" name="Picture 16" descr="A person talking to a group of people&#10;&#10;Description automatically generated">
            <a:extLst>
              <a:ext uri="{FF2B5EF4-FFF2-40B4-BE49-F238E27FC236}">
                <a16:creationId xmlns:a16="http://schemas.microsoft.com/office/drawing/2014/main" id="{502B4AF1-67ED-F85C-B639-3977F16138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89" y="3824938"/>
            <a:ext cx="38893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2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06907" y="1546083"/>
            <a:ext cx="13014073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THE PERFECT MEMBER MAKE-UP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33775" y="2882237"/>
            <a:ext cx="15420450" cy="546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The Member Pays Their Dues and Doesn’t Question The Amount 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The Member Sponsor Everything and Pay Their Invoice on time!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The Member Serves on the Board and offer up Committee Members  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The Member supports YOU because it’s the RIGHT THING TO DO!</a:t>
            </a: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4920"/>
              </a:lnSpc>
            </a:pPr>
            <a:r>
              <a:rPr lang="en-US" sz="41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How Many Perfect Members Do You Have?</a:t>
            </a:r>
          </a:p>
          <a:p>
            <a:pPr algn="l">
              <a:lnSpc>
                <a:spcPts val="3840"/>
              </a:lnSpc>
            </a:pPr>
            <a:endParaRPr lang="en-US" sz="410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10663" y="3071434"/>
            <a:ext cx="15666675" cy="423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9"/>
              </a:lnSpc>
            </a:pPr>
            <a:r>
              <a:rPr lang="en-US" sz="10203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TOP 10 THINGS YOU NEED TO KNOW ABOUT MEMBERSHIP</a:t>
            </a:r>
          </a:p>
        </p:txBody>
      </p:sp>
      <p:sp>
        <p:nvSpPr>
          <p:cNvPr id="9" name="Freeform 9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54963" y="1130205"/>
            <a:ext cx="11978073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#1 - Chamber Management Software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2728" y="2593225"/>
            <a:ext cx="16341530" cy="499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Own it! Each member “profile” needs to be top notch. Gives value. 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Search Engine Optimization SEO</a:t>
            </a:r>
            <a:endParaRPr lang="en-US" sz="36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Most referrals possible system  </a:t>
            </a:r>
            <a:endParaRPr lang="en-US" sz="36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Statistics Report</a:t>
            </a:r>
            <a:endParaRPr lang="en-US" sz="36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</a:t>
            </a:r>
            <a:endParaRPr lang="en-US" sz="36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>
              <a:lnSpc>
                <a:spcPts val="4320"/>
              </a:lnSpc>
            </a:pPr>
            <a:endParaRPr lang="en-US" sz="4500" u="sng">
              <a:solidFill>
                <a:srgbClr val="000000"/>
              </a:solidFill>
              <a:latin typeface="Garet Bold"/>
              <a:ea typeface="Garet Bold"/>
              <a:cs typeface="Garet Bold"/>
              <a:hlinkClick r:id="rId3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99241" y="1130205"/>
            <a:ext cx="12689519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#2 - Monitor Membership Dues Totals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7349" y="2408631"/>
            <a:ext cx="16133302" cy="665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‣ What is the total dollar amount? Monthly? Annually? Budget? Goal?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‣ Chart the progress on daily basis - You need to know if you’re improving!</a:t>
            </a:r>
            <a:endParaRPr lang="en-US" sz="35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‣ Keep running total of new, reinstates, drops, renewals, etc.</a:t>
            </a:r>
            <a:endParaRPr lang="en-US" sz="35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650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Always know the total number of members you have. </a:t>
            </a:r>
            <a:endParaRPr lang="en-US" sz="35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5399"/>
              </a:lnSpc>
            </a:pPr>
            <a:endParaRPr lang="en-US" sz="4450" u="sng" dirty="0">
              <a:solidFill>
                <a:srgbClr val="000000"/>
              </a:solidFill>
              <a:latin typeface="Garet Bold"/>
              <a:ea typeface="Garet Bold"/>
              <a:cs typeface="Garet Bold"/>
            </a:endParaRPr>
          </a:p>
          <a:p>
            <a:pPr algn="l">
              <a:lnSpc>
                <a:spcPts val="4200"/>
              </a:lnSpc>
            </a:pPr>
            <a:endParaRPr lang="en-US" sz="4499" u="sng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  <a:hlinkClick r:id="rId3" tooltip="https://docs.google.com/spreadsheets/d/1ioSXi-Z_YxKkKs3RIGTt029NB2GYA4_6vAc2iTxzYYo/edit#gid=476924996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04287" y="1130205"/>
            <a:ext cx="10679425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#3 - Easy Online Process to Join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2263" y="5238213"/>
            <a:ext cx="15420450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</a:t>
            </a:r>
            <a:r>
              <a:rPr lang="en-US" sz="4500" dirty="0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How easy is it to join your Chamber? At 2 a.m.? Is your website mobile friendly?</a:t>
            </a:r>
            <a:endParaRPr lang="en-US" dirty="0"/>
          </a:p>
          <a:p>
            <a:pPr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Garet Bold Italics"/>
              <a:ea typeface="Garet Bold Italics"/>
              <a:cs typeface="Garet Bold Italics"/>
              <a:sym typeface="Garet Bold Italics"/>
            </a:endParaRPr>
          </a:p>
          <a:p>
            <a:pPr>
              <a:lnSpc>
                <a:spcPts val="5400"/>
              </a:lnSpc>
            </a:pPr>
            <a:endParaRPr lang="en-US" sz="4500" u="sng">
              <a:solidFill>
                <a:srgbClr val="000000"/>
              </a:solidFill>
              <a:latin typeface="Garet Bold"/>
              <a:ea typeface="Garet Bold"/>
              <a:cs typeface="Gare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823624" y="2368104"/>
            <a:ext cx="14640752" cy="2495175"/>
          </a:xfrm>
          <a:custGeom>
            <a:avLst/>
            <a:gdLst/>
            <a:ahLst/>
            <a:cxnLst/>
            <a:rect l="l" t="t" r="r" b="b"/>
            <a:pathLst>
              <a:path w="14640752" h="2495175">
                <a:moveTo>
                  <a:pt x="0" y="0"/>
                </a:moveTo>
                <a:lnTo>
                  <a:pt x="14640752" y="0"/>
                </a:lnTo>
                <a:lnTo>
                  <a:pt x="14640752" y="2495175"/>
                </a:lnTo>
                <a:lnTo>
                  <a:pt x="0" y="2495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8" r="-2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2044" y="356616"/>
            <a:ext cx="17583912" cy="9573768"/>
            <a:chOff x="0" y="0"/>
            <a:chExt cx="23445216" cy="1276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5215" cy="12765024"/>
            </a:xfrm>
            <a:custGeom>
              <a:avLst/>
              <a:gdLst/>
              <a:ahLst/>
              <a:cxnLst/>
              <a:rect l="l" t="t" r="r" b="b"/>
              <a:pathLst>
                <a:path w="23445215" h="12765024">
                  <a:moveTo>
                    <a:pt x="0" y="0"/>
                  </a:moveTo>
                  <a:lnTo>
                    <a:pt x="23445215" y="0"/>
                  </a:lnTo>
                  <a:lnTo>
                    <a:pt x="23445215" y="12765024"/>
                  </a:lnTo>
                  <a:lnTo>
                    <a:pt x="0" y="12765024"/>
                  </a:lnTo>
                  <a:close/>
                </a:path>
              </a:pathLst>
            </a:custGeom>
            <a:solidFill>
              <a:srgbClr val="E2D9B2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3762" y="1130205"/>
            <a:ext cx="1693920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#4 - Do a New Member Orientation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3175" y="2863187"/>
            <a:ext cx="15420450" cy="503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Know your packet? Is it up to date? Is it digital? Is it online?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What’s your process of onboarding a member?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Online or in person orientation sessions?  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</a:t>
            </a:r>
          </a:p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Discussion New Member Orientation Ideas …</a:t>
            </a:r>
          </a:p>
          <a:p>
            <a:pPr algn="l">
              <a:lnSpc>
                <a:spcPts val="4320"/>
              </a:lnSpc>
            </a:pPr>
            <a:endParaRPr lang="en-US" sz="4500">
              <a:solidFill>
                <a:srgbClr val="000000"/>
              </a:solidFill>
              <a:latin typeface="Garet Bold Italics"/>
              <a:ea typeface="Garet Bold Italics"/>
              <a:cs typeface="Garet Bold Italics"/>
              <a:sym typeface="Garet Bold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50640" y="555212"/>
            <a:ext cx="17186720" cy="9176576"/>
            <a:chOff x="0" y="0"/>
            <a:chExt cx="22915626" cy="12235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915626" cy="12235434"/>
            </a:xfrm>
            <a:custGeom>
              <a:avLst/>
              <a:gdLst/>
              <a:ahLst/>
              <a:cxnLst/>
              <a:rect l="l" t="t" r="r" b="b"/>
              <a:pathLst>
                <a:path w="22915626" h="12235434">
                  <a:moveTo>
                    <a:pt x="9525" y="0"/>
                  </a:moveTo>
                  <a:lnTo>
                    <a:pt x="22906101" y="0"/>
                  </a:lnTo>
                  <a:cubicBezTo>
                    <a:pt x="22911308" y="0"/>
                    <a:pt x="22915626" y="4318"/>
                    <a:pt x="22915626" y="9525"/>
                  </a:cubicBezTo>
                  <a:lnTo>
                    <a:pt x="22915626" y="12225909"/>
                  </a:lnTo>
                  <a:cubicBezTo>
                    <a:pt x="22915626" y="12231115"/>
                    <a:pt x="22911308" y="12235434"/>
                    <a:pt x="22906101" y="12235434"/>
                  </a:cubicBezTo>
                  <a:lnTo>
                    <a:pt x="9525" y="12235434"/>
                  </a:lnTo>
                  <a:cubicBezTo>
                    <a:pt x="4318" y="12235434"/>
                    <a:pt x="0" y="12231115"/>
                    <a:pt x="0" y="12225909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12225909"/>
                  </a:lnTo>
                  <a:lnTo>
                    <a:pt x="9525" y="12225909"/>
                  </a:lnTo>
                  <a:lnTo>
                    <a:pt x="9525" y="12216384"/>
                  </a:lnTo>
                  <a:lnTo>
                    <a:pt x="22906101" y="12216384"/>
                  </a:lnTo>
                  <a:lnTo>
                    <a:pt x="22906101" y="12225909"/>
                  </a:lnTo>
                  <a:lnTo>
                    <a:pt x="22896576" y="12225909"/>
                  </a:lnTo>
                  <a:lnTo>
                    <a:pt x="22896576" y="9525"/>
                  </a:lnTo>
                  <a:lnTo>
                    <a:pt x="22906101" y="9525"/>
                  </a:lnTo>
                  <a:lnTo>
                    <a:pt x="22906101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6A03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3762" y="1130205"/>
            <a:ext cx="1693920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#5 - Do The Ribbon Cutting of Today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3775" y="2241908"/>
            <a:ext cx="15420450" cy="6317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Quick and orderly (20-minutes) - Press Release</a:t>
            </a:r>
          </a:p>
          <a:p>
            <a:pPr algn="l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Photos and videos? Live on Facebook? Uploading to Social Media?</a:t>
            </a:r>
            <a:endParaRPr lang="en-US" sz="33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Level up if they want to pay more  </a:t>
            </a:r>
            <a:endParaRPr lang="en-US" sz="33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‣ Set policy to level out the playing field. Specific times 10 am or 2 pm</a:t>
            </a:r>
            <a:endParaRPr lang="en-US" sz="33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l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marL="1424940" lvl="2" indent="-474980" algn="l">
              <a:lnSpc>
                <a:spcPts val="3960"/>
              </a:lnSpc>
              <a:buFont typeface="Arial"/>
              <a:buChar char="⚬"/>
            </a:pPr>
            <a:r>
              <a:rPr lang="en-US" sz="3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$50 at basic level. Start ribbon cuttings at second tier</a:t>
            </a:r>
            <a:endParaRPr lang="en-US" sz="3300" dirty="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marL="701675" lvl="1" indent="-350520" algn="l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Garet"/>
              <a:ea typeface="Garet"/>
              <a:cs typeface="Garet"/>
            </a:endParaRPr>
          </a:p>
          <a:p>
            <a:pPr algn="ctr">
              <a:lnSpc>
                <a:spcPts val="5040"/>
              </a:lnSpc>
            </a:pPr>
            <a:endParaRPr lang="en-US" sz="4200" u="sng" dirty="0">
              <a:solidFill>
                <a:srgbClr val="000000"/>
              </a:solidFill>
              <a:latin typeface="Garet Bold"/>
              <a:ea typeface="Garet Bold"/>
              <a:cs typeface="Garet Bold"/>
            </a:endParaRPr>
          </a:p>
          <a:p>
            <a:pPr marL="701675" lvl="1" indent="-350520" algn="l">
              <a:lnSpc>
                <a:spcPts val="3960"/>
              </a:lnSpc>
            </a:pPr>
            <a:endParaRPr lang="en-US" sz="4200" u="sng">
              <a:solidFill>
                <a:srgbClr val="000000"/>
              </a:solidFill>
              <a:latin typeface="Garet Bold"/>
              <a:ea typeface="Garet Bold"/>
              <a:cs typeface="Garet Bold"/>
              <a:hlinkClick r:id="rId3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330356" y="8451133"/>
            <a:ext cx="1228521" cy="1140477"/>
          </a:xfrm>
          <a:custGeom>
            <a:avLst/>
            <a:gdLst/>
            <a:ahLst/>
            <a:cxnLst/>
            <a:rect l="l" t="t" r="r" b="b"/>
            <a:pathLst>
              <a:path w="1228521" h="1140477">
                <a:moveTo>
                  <a:pt x="0" y="0"/>
                </a:moveTo>
                <a:lnTo>
                  <a:pt x="1228521" y="0"/>
                </a:lnTo>
                <a:lnTo>
                  <a:pt x="1228521" y="1140477"/>
                </a:lnTo>
                <a:lnTo>
                  <a:pt x="0" y="1140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1102</Words>
  <Application>Microsoft Office PowerPoint</Application>
  <PresentationFormat>Custom</PresentationFormat>
  <Paragraphs>211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- Chamber Basics.pptx</dc:title>
  <cp:lastModifiedBy>Kaitlyn Clarke</cp:lastModifiedBy>
  <cp:revision>38</cp:revision>
  <dcterms:created xsi:type="dcterms:W3CDTF">2006-08-16T00:00:00Z</dcterms:created>
  <dcterms:modified xsi:type="dcterms:W3CDTF">2024-08-23T13:06:18Z</dcterms:modified>
  <dc:identifier>DAGObEdfv9M</dc:identifier>
</cp:coreProperties>
</file>