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8"/>
  </p:notesMasterIdLst>
  <p:sldIdLst>
    <p:sldId id="411" r:id="rId6"/>
    <p:sldId id="412" r:id="rId7"/>
    <p:sldId id="475" r:id="rId8"/>
    <p:sldId id="442" r:id="rId9"/>
    <p:sldId id="451" r:id="rId10"/>
    <p:sldId id="452" r:id="rId11"/>
    <p:sldId id="441" r:id="rId12"/>
    <p:sldId id="453" r:id="rId13"/>
    <p:sldId id="457" r:id="rId14"/>
    <p:sldId id="444" r:id="rId15"/>
    <p:sldId id="454" r:id="rId16"/>
    <p:sldId id="455" r:id="rId17"/>
    <p:sldId id="456" r:id="rId18"/>
    <p:sldId id="460" r:id="rId19"/>
    <p:sldId id="419" r:id="rId20"/>
    <p:sldId id="433" r:id="rId21"/>
    <p:sldId id="432" r:id="rId22"/>
    <p:sldId id="428" r:id="rId23"/>
    <p:sldId id="434" r:id="rId24"/>
    <p:sldId id="440" r:id="rId25"/>
    <p:sldId id="468" r:id="rId26"/>
    <p:sldId id="469" r:id="rId27"/>
    <p:sldId id="470" r:id="rId28"/>
    <p:sldId id="465" r:id="rId29"/>
    <p:sldId id="472" r:id="rId30"/>
    <p:sldId id="471" r:id="rId31"/>
    <p:sldId id="464" r:id="rId32"/>
    <p:sldId id="473" r:id="rId33"/>
    <p:sldId id="474" r:id="rId34"/>
    <p:sldId id="461" r:id="rId35"/>
    <p:sldId id="466" r:id="rId36"/>
    <p:sldId id="462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A26"/>
    <a:srgbClr val="E9EBF5"/>
    <a:srgbClr val="659942"/>
    <a:srgbClr val="BA2428"/>
    <a:srgbClr val="005F91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68A57-25D4-454B-8BD0-10246A6FF866}" v="77" dt="2024-08-23T14:36:08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4"/>
    <p:restoredTop sz="94762"/>
  </p:normalViewPr>
  <p:slideViewPr>
    <p:cSldViewPr snapToGrid="0">
      <p:cViewPr varScale="1">
        <p:scale>
          <a:sx n="117" d="100"/>
          <a:sy n="117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2400" dirty="0">
                <a:latin typeface="Aptos" panose="020B0004020202020204" pitchFamily="34" charset="0"/>
              </a:rPr>
              <a:t>Pipeline by stage and close date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1000</c:v>
                </c:pt>
                <c:pt idx="1">
                  <c:v>3000</c:v>
                </c:pt>
                <c:pt idx="2">
                  <c:v>2000</c:v>
                </c:pt>
                <c:pt idx="3">
                  <c:v>1000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0-B142-92EF-C63B811BBB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Meeting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"-"??_);_(@_)</c:formatCode>
                <c:ptCount val="6"/>
                <c:pt idx="0">
                  <c:v>3000</c:v>
                </c:pt>
                <c:pt idx="1">
                  <c:v>5000</c:v>
                </c:pt>
                <c:pt idx="2">
                  <c:v>6000</c:v>
                </c:pt>
                <c:pt idx="3">
                  <c:v>3000</c:v>
                </c:pt>
                <c:pt idx="4">
                  <c:v>1500</c:v>
                </c:pt>
                <c:pt idx="5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0-B142-92EF-C63B811BBB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Proposal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Sheet1!$D$2:$D$7</c:f>
              <c:numCache>
                <c:formatCode>_("$"* #,##0_);_("$"* \(#,##0\);_("$"* "-"??_);_(@_)</c:formatCode>
                <c:ptCount val="6"/>
                <c:pt idx="0">
                  <c:v>2000</c:v>
                </c:pt>
                <c:pt idx="1">
                  <c:v>9000</c:v>
                </c:pt>
                <c:pt idx="2">
                  <c:v>3000</c:v>
                </c:pt>
                <c:pt idx="3">
                  <c:v>2000</c:v>
                </c:pt>
                <c:pt idx="4">
                  <c:v>4000</c:v>
                </c:pt>
                <c:pt idx="5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0-B142-92EF-C63B811BBB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Negotiation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Sheet1!$E$2:$E$7</c:f>
              <c:numCache>
                <c:formatCode>_("$"* #,##0_);_("$"* \(#,##0\);_("$"* "-"??_);_(@_)</c:formatCode>
                <c:ptCount val="6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D0-B142-92EF-C63B811BB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4708831"/>
        <c:axId val="714876703"/>
      </c:barChart>
      <c:catAx>
        <c:axId val="71470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876703"/>
        <c:crosses val="autoZero"/>
        <c:auto val="1"/>
        <c:lblAlgn val="ctr"/>
        <c:lblOffset val="100"/>
        <c:noMultiLvlLbl val="0"/>
      </c:catAx>
      <c:valAx>
        <c:axId val="71487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71470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96087632660755"/>
          <c:y val="4.0360579502165518E-2"/>
          <c:w val="0.6820782473467849"/>
          <c:h val="0.67815052247727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6-DF4D-882C-13E40F3DD6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6-DF4D-882C-13E40F3DD6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86-DF4D-882C-13E40F3DD6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86-DF4D-882C-13E40F3DD6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86-DF4D-882C-13E40F3DD6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86-DF4D-882C-13E40F3DD6B8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86-DF4D-882C-13E40F3DD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Manufacturing</c:v>
                </c:pt>
                <c:pt idx="1">
                  <c:v>Distrubiton &amp; Logistics</c:v>
                </c:pt>
                <c:pt idx="2">
                  <c:v>Tech</c:v>
                </c:pt>
                <c:pt idx="3">
                  <c:v>Bioscience</c:v>
                </c:pt>
                <c:pt idx="4">
                  <c:v>Business Services</c:v>
                </c:pt>
                <c:pt idx="5">
                  <c:v>Retail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86-DF4D-882C-13E40F3DD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0-7D41-8398-D0C0F167F8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0-7D41-8398-D0C0F167F8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60-7D41-8398-D0C0F167F8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60-7D41-8398-D0C0F167F8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60-7D41-8398-D0C0F167F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Governor's Office</c:v>
                </c:pt>
                <c:pt idx="1">
                  <c:v>Site Selector</c:v>
                </c:pt>
                <c:pt idx="2">
                  <c:v>GSATX</c:v>
                </c:pt>
                <c:pt idx="3">
                  <c:v>Company</c:v>
                </c:pt>
                <c:pt idx="4">
                  <c:v>Trip/Trade Show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60-7D41-8398-D0C0F167F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53326490468005"/>
          <c:y val="0.80066597956028096"/>
          <c:w val="0.68933446556520628"/>
          <c:h val="0.17779531885758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E1-5141-9496-B6E92D3D1B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E1-5141-9496-B6E92D3D1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Referral Leads</c:v>
                </c:pt>
                <c:pt idx="1">
                  <c:v>Internal Leads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E1-5141-9496-B6E92D3D1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326490468005"/>
          <c:y val="0.80066597956028096"/>
          <c:w val="0.68933446556520628"/>
          <c:h val="0.17779531885758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B5847-48B8-F246-A9D5-0A88E87214B1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8E13B-6AD9-5D45-B714-37E04886F10B}">
      <dgm:prSet phldrT="[Text]"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Then, you have a place people want to live</a:t>
          </a:r>
        </a:p>
      </dgm:t>
    </dgm:pt>
    <dgm:pt modelId="{89097884-9B8F-8644-926B-C0F3DE0F945E}" type="parTrans" cxnId="{6BE1EB46-E122-1C43-B48D-90C76E233D48}">
      <dgm:prSet/>
      <dgm:spPr/>
      <dgm:t>
        <a:bodyPr/>
        <a:lstStyle/>
        <a:p>
          <a:endParaRPr lang="en-US"/>
        </a:p>
      </dgm:t>
    </dgm:pt>
    <dgm:pt modelId="{59B1A554-5899-5F45-88F7-622A32014B81}" type="sibTrans" cxnId="{6BE1EB46-E122-1C43-B48D-90C76E233D48}">
      <dgm:prSet/>
      <dgm:spPr>
        <a:solidFill>
          <a:srgbClr val="146191"/>
        </a:solidFill>
      </dgm:spPr>
      <dgm:t>
        <a:bodyPr/>
        <a:lstStyle/>
        <a:p>
          <a:endParaRPr lang="en-US"/>
        </a:p>
      </dgm:t>
    </dgm:pt>
    <dgm:pt modelId="{C07FF825-20DE-0446-9312-C7C6ACC79A5E}">
      <dgm:prSet phldrT="[Text]"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So, you have a place people want to work</a:t>
          </a:r>
        </a:p>
      </dgm:t>
    </dgm:pt>
    <dgm:pt modelId="{F00E6BA4-B72F-D144-8694-DE7801BDD55C}" type="parTrans" cxnId="{891B54DF-E2EA-9D4F-B745-5473AA69BEFA}">
      <dgm:prSet/>
      <dgm:spPr/>
      <dgm:t>
        <a:bodyPr/>
        <a:lstStyle/>
        <a:p>
          <a:endParaRPr lang="en-US"/>
        </a:p>
      </dgm:t>
    </dgm:pt>
    <dgm:pt modelId="{8CE847FE-5B0F-BF47-90C8-22E9ECBC4A22}" type="sibTrans" cxnId="{891B54DF-E2EA-9D4F-B745-5473AA69BEFA}">
      <dgm:prSet/>
      <dgm:spPr>
        <a:solidFill>
          <a:srgbClr val="146191"/>
        </a:solidFill>
      </dgm:spPr>
      <dgm:t>
        <a:bodyPr/>
        <a:lstStyle/>
        <a:p>
          <a:endParaRPr lang="en-US"/>
        </a:p>
      </dgm:t>
    </dgm:pt>
    <dgm:pt modelId="{11BF07B4-32D6-D84B-B2E1-40D714963EFF}">
      <dgm:prSet phldrT="[Text]"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Now, you have a place where business wants to be</a:t>
          </a:r>
        </a:p>
      </dgm:t>
    </dgm:pt>
    <dgm:pt modelId="{28C3461D-9E39-4441-9EB9-B01FBA52F9D4}" type="parTrans" cxnId="{5C3D6FC4-E280-634A-B147-4C74C48974DB}">
      <dgm:prSet/>
      <dgm:spPr/>
      <dgm:t>
        <a:bodyPr/>
        <a:lstStyle/>
        <a:p>
          <a:endParaRPr lang="en-US"/>
        </a:p>
      </dgm:t>
    </dgm:pt>
    <dgm:pt modelId="{6E4CC304-E151-DA48-B194-D35478810FDA}" type="sibTrans" cxnId="{5C3D6FC4-E280-634A-B147-4C74C48974DB}">
      <dgm:prSet/>
      <dgm:spPr>
        <a:solidFill>
          <a:srgbClr val="146191"/>
        </a:solidFill>
      </dgm:spPr>
      <dgm:t>
        <a:bodyPr/>
        <a:lstStyle/>
        <a:p>
          <a:endParaRPr lang="en-US"/>
        </a:p>
      </dgm:t>
    </dgm:pt>
    <dgm:pt modelId="{87E45931-6865-B049-A946-71AD80683261}">
      <dgm:prSet phldrT="[Text]"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Then, you are back to creating a place people want to visit</a:t>
          </a:r>
        </a:p>
      </dgm:t>
    </dgm:pt>
    <dgm:pt modelId="{F912936D-191F-2647-81F4-EF9374EB0B15}" type="parTrans" cxnId="{779CE180-31DD-8F4A-BA7F-323C6BE45F95}">
      <dgm:prSet/>
      <dgm:spPr/>
      <dgm:t>
        <a:bodyPr/>
        <a:lstStyle/>
        <a:p>
          <a:endParaRPr lang="en-US"/>
        </a:p>
      </dgm:t>
    </dgm:pt>
    <dgm:pt modelId="{2DFD7C1F-959D-944F-82F2-0148066D5699}" type="sibTrans" cxnId="{779CE180-31DD-8F4A-BA7F-323C6BE45F95}">
      <dgm:prSet/>
      <dgm:spPr>
        <a:solidFill>
          <a:srgbClr val="146191"/>
        </a:solidFill>
      </dgm:spPr>
      <dgm:t>
        <a:bodyPr/>
        <a:lstStyle/>
        <a:p>
          <a:endParaRPr lang="en-US"/>
        </a:p>
      </dgm:t>
    </dgm:pt>
    <dgm:pt modelId="{9964CA40-3088-0C4F-B7A5-339D5C7B614E}">
      <dgm:prSet phldrT="[Text]"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Build a place where people want to visit</a:t>
          </a:r>
        </a:p>
      </dgm:t>
    </dgm:pt>
    <dgm:pt modelId="{811303A2-D5B1-7040-B32C-EC5D2821B8AD}" type="parTrans" cxnId="{37F2E9D6-7658-D542-A301-8ECD60FAE60A}">
      <dgm:prSet/>
      <dgm:spPr/>
      <dgm:t>
        <a:bodyPr/>
        <a:lstStyle/>
        <a:p>
          <a:endParaRPr lang="en-US"/>
        </a:p>
      </dgm:t>
    </dgm:pt>
    <dgm:pt modelId="{8F084927-4A23-734B-85E4-02A99E4080EB}" type="sibTrans" cxnId="{37F2E9D6-7658-D542-A301-8ECD60FAE60A}">
      <dgm:prSet/>
      <dgm:spPr>
        <a:solidFill>
          <a:srgbClr val="146191"/>
        </a:solidFill>
      </dgm:spPr>
      <dgm:t>
        <a:bodyPr/>
        <a:lstStyle/>
        <a:p>
          <a:endParaRPr lang="en-US"/>
        </a:p>
      </dgm:t>
    </dgm:pt>
    <dgm:pt modelId="{B6532E98-B4F1-E54F-BA86-4FFC4FEDDAE8}" type="pres">
      <dgm:prSet presAssocID="{4FAB5847-48B8-F246-A9D5-0A88E87214B1}" presName="cycle" presStyleCnt="0">
        <dgm:presLayoutVars>
          <dgm:dir/>
          <dgm:resizeHandles val="exact"/>
        </dgm:presLayoutVars>
      </dgm:prSet>
      <dgm:spPr/>
    </dgm:pt>
    <dgm:pt modelId="{57767830-F7FB-DB4B-9173-CE0E8591DABE}" type="pres">
      <dgm:prSet presAssocID="{8258E13B-6AD9-5D45-B714-37E04886F10B}" presName="dummy" presStyleCnt="0"/>
      <dgm:spPr/>
    </dgm:pt>
    <dgm:pt modelId="{4AB9CCF9-A2B8-F148-9BD2-3137A60CA9AA}" type="pres">
      <dgm:prSet presAssocID="{8258E13B-6AD9-5D45-B714-37E04886F10B}" presName="node" presStyleLbl="revTx" presStyleIdx="0" presStyleCnt="5" custScaleX="159349">
        <dgm:presLayoutVars>
          <dgm:bulletEnabled val="1"/>
        </dgm:presLayoutVars>
      </dgm:prSet>
      <dgm:spPr/>
    </dgm:pt>
    <dgm:pt modelId="{A9D68E2F-A219-A94D-AA0A-8E9484F24264}" type="pres">
      <dgm:prSet presAssocID="{59B1A554-5899-5F45-88F7-622A32014B81}" presName="sibTrans" presStyleLbl="node1" presStyleIdx="0" presStyleCnt="5"/>
      <dgm:spPr/>
    </dgm:pt>
    <dgm:pt modelId="{57082D20-14E0-1445-8128-462E52F1E7B5}" type="pres">
      <dgm:prSet presAssocID="{C07FF825-20DE-0446-9312-C7C6ACC79A5E}" presName="dummy" presStyleCnt="0"/>
      <dgm:spPr/>
    </dgm:pt>
    <dgm:pt modelId="{E499C81E-C6F6-F145-918B-05B10A77A729}" type="pres">
      <dgm:prSet presAssocID="{C07FF825-20DE-0446-9312-C7C6ACC79A5E}" presName="node" presStyleLbl="revTx" presStyleIdx="1" presStyleCnt="5" custScaleX="115788">
        <dgm:presLayoutVars>
          <dgm:bulletEnabled val="1"/>
        </dgm:presLayoutVars>
      </dgm:prSet>
      <dgm:spPr/>
    </dgm:pt>
    <dgm:pt modelId="{61E5F733-3E3C-F44B-A98D-4889FAF892EA}" type="pres">
      <dgm:prSet presAssocID="{8CE847FE-5B0F-BF47-90C8-22E9ECBC4A22}" presName="sibTrans" presStyleLbl="node1" presStyleIdx="1" presStyleCnt="5" custLinFactNeighborX="-1048" custLinFactNeighborY="1778"/>
      <dgm:spPr/>
    </dgm:pt>
    <dgm:pt modelId="{B3E813BF-05E4-8540-9BF3-D9D9723961CA}" type="pres">
      <dgm:prSet presAssocID="{11BF07B4-32D6-D84B-B2E1-40D714963EFF}" presName="dummy" presStyleCnt="0"/>
      <dgm:spPr/>
    </dgm:pt>
    <dgm:pt modelId="{F2EFA5E8-69E2-244E-B0A8-0FAC309AC264}" type="pres">
      <dgm:prSet presAssocID="{11BF07B4-32D6-D84B-B2E1-40D714963EFF}" presName="node" presStyleLbl="revTx" presStyleIdx="2" presStyleCnt="5" custScaleX="192110">
        <dgm:presLayoutVars>
          <dgm:bulletEnabled val="1"/>
        </dgm:presLayoutVars>
      </dgm:prSet>
      <dgm:spPr/>
    </dgm:pt>
    <dgm:pt modelId="{9042340F-A6CC-8048-97DB-0B350FF2001D}" type="pres">
      <dgm:prSet presAssocID="{6E4CC304-E151-DA48-B194-D35478810FDA}" presName="sibTrans" presStyleLbl="node1" presStyleIdx="2" presStyleCnt="5"/>
      <dgm:spPr/>
    </dgm:pt>
    <dgm:pt modelId="{F6E313FA-97C7-4647-9AFF-679782AC4DB7}" type="pres">
      <dgm:prSet presAssocID="{87E45931-6865-B049-A946-71AD80683261}" presName="dummy" presStyleCnt="0"/>
      <dgm:spPr/>
    </dgm:pt>
    <dgm:pt modelId="{0EF92E66-8616-BD48-8E1C-2ED1BEC01A4B}" type="pres">
      <dgm:prSet presAssocID="{87E45931-6865-B049-A946-71AD80683261}" presName="node" presStyleLbl="revTx" presStyleIdx="3" presStyleCnt="5" custScaleX="142812" custRadScaleRad="105350" custRadScaleInc="2217">
        <dgm:presLayoutVars>
          <dgm:bulletEnabled val="1"/>
        </dgm:presLayoutVars>
      </dgm:prSet>
      <dgm:spPr/>
    </dgm:pt>
    <dgm:pt modelId="{D898ABF8-9DA3-6044-B627-AEA2732E95B6}" type="pres">
      <dgm:prSet presAssocID="{2DFD7C1F-959D-944F-82F2-0148066D5699}" presName="sibTrans" presStyleLbl="node1" presStyleIdx="3" presStyleCnt="5"/>
      <dgm:spPr/>
    </dgm:pt>
    <dgm:pt modelId="{F72BCC6F-D085-9C46-A85A-8A5CBE40C244}" type="pres">
      <dgm:prSet presAssocID="{9964CA40-3088-0C4F-B7A5-339D5C7B614E}" presName="dummy" presStyleCnt="0"/>
      <dgm:spPr/>
    </dgm:pt>
    <dgm:pt modelId="{BCED6010-AB05-E24E-90D6-697604D1ED09}" type="pres">
      <dgm:prSet presAssocID="{9964CA40-3088-0C4F-B7A5-339D5C7B614E}" presName="node" presStyleLbl="revTx" presStyleIdx="4" presStyleCnt="5" custScaleX="144043">
        <dgm:presLayoutVars>
          <dgm:bulletEnabled val="1"/>
        </dgm:presLayoutVars>
      </dgm:prSet>
      <dgm:spPr/>
    </dgm:pt>
    <dgm:pt modelId="{C7D6487D-EF75-614E-AD95-03F5517C4A23}" type="pres">
      <dgm:prSet presAssocID="{8F084927-4A23-734B-85E4-02A99E4080EB}" presName="sibTrans" presStyleLbl="node1" presStyleIdx="4" presStyleCnt="5"/>
      <dgm:spPr/>
    </dgm:pt>
  </dgm:ptLst>
  <dgm:cxnLst>
    <dgm:cxn modelId="{62A8122A-7578-4F40-848F-22B7C6F563BC}" type="presOf" srcId="{8CE847FE-5B0F-BF47-90C8-22E9ECBC4A22}" destId="{61E5F733-3E3C-F44B-A98D-4889FAF892EA}" srcOrd="0" destOrd="0" presId="urn:microsoft.com/office/officeart/2005/8/layout/cycle1"/>
    <dgm:cxn modelId="{2BD7582D-F958-BF4F-BD7E-562AFA5DD163}" type="presOf" srcId="{4FAB5847-48B8-F246-A9D5-0A88E87214B1}" destId="{B6532E98-B4F1-E54F-BA86-4FFC4FEDDAE8}" srcOrd="0" destOrd="0" presId="urn:microsoft.com/office/officeart/2005/8/layout/cycle1"/>
    <dgm:cxn modelId="{99BD145C-9A99-D548-A8C1-1F3D7740CCE3}" type="presOf" srcId="{87E45931-6865-B049-A946-71AD80683261}" destId="{0EF92E66-8616-BD48-8E1C-2ED1BEC01A4B}" srcOrd="0" destOrd="0" presId="urn:microsoft.com/office/officeart/2005/8/layout/cycle1"/>
    <dgm:cxn modelId="{73B5945D-FC28-BB48-B318-EEACE5E387CB}" type="presOf" srcId="{9964CA40-3088-0C4F-B7A5-339D5C7B614E}" destId="{BCED6010-AB05-E24E-90D6-697604D1ED09}" srcOrd="0" destOrd="0" presId="urn:microsoft.com/office/officeart/2005/8/layout/cycle1"/>
    <dgm:cxn modelId="{6BE1EB46-E122-1C43-B48D-90C76E233D48}" srcId="{4FAB5847-48B8-F246-A9D5-0A88E87214B1}" destId="{8258E13B-6AD9-5D45-B714-37E04886F10B}" srcOrd="0" destOrd="0" parTransId="{89097884-9B8F-8644-926B-C0F3DE0F945E}" sibTransId="{59B1A554-5899-5F45-88F7-622A32014B81}"/>
    <dgm:cxn modelId="{4BCF604C-2ED4-8249-91A3-77DCE4683E77}" type="presOf" srcId="{6E4CC304-E151-DA48-B194-D35478810FDA}" destId="{9042340F-A6CC-8048-97DB-0B350FF2001D}" srcOrd="0" destOrd="0" presId="urn:microsoft.com/office/officeart/2005/8/layout/cycle1"/>
    <dgm:cxn modelId="{779CE180-31DD-8F4A-BA7F-323C6BE45F95}" srcId="{4FAB5847-48B8-F246-A9D5-0A88E87214B1}" destId="{87E45931-6865-B049-A946-71AD80683261}" srcOrd="3" destOrd="0" parTransId="{F912936D-191F-2647-81F4-EF9374EB0B15}" sibTransId="{2DFD7C1F-959D-944F-82F2-0148066D5699}"/>
    <dgm:cxn modelId="{C72DD789-F0D5-394F-A48F-491AA21F293F}" type="presOf" srcId="{11BF07B4-32D6-D84B-B2E1-40D714963EFF}" destId="{F2EFA5E8-69E2-244E-B0A8-0FAC309AC264}" srcOrd="0" destOrd="0" presId="urn:microsoft.com/office/officeart/2005/8/layout/cycle1"/>
    <dgm:cxn modelId="{5B7A5AAC-D36A-2D43-B7E1-FD72BBD6200D}" type="presOf" srcId="{2DFD7C1F-959D-944F-82F2-0148066D5699}" destId="{D898ABF8-9DA3-6044-B627-AEA2732E95B6}" srcOrd="0" destOrd="0" presId="urn:microsoft.com/office/officeart/2005/8/layout/cycle1"/>
    <dgm:cxn modelId="{7FA5C0B2-A240-B240-BCDB-5B77E602BC4F}" type="presOf" srcId="{C07FF825-20DE-0446-9312-C7C6ACC79A5E}" destId="{E499C81E-C6F6-F145-918B-05B10A77A729}" srcOrd="0" destOrd="0" presId="urn:microsoft.com/office/officeart/2005/8/layout/cycle1"/>
    <dgm:cxn modelId="{9F6262B3-F9EA-F049-B052-D0922DB5BB73}" type="presOf" srcId="{8258E13B-6AD9-5D45-B714-37E04886F10B}" destId="{4AB9CCF9-A2B8-F148-9BD2-3137A60CA9AA}" srcOrd="0" destOrd="0" presId="urn:microsoft.com/office/officeart/2005/8/layout/cycle1"/>
    <dgm:cxn modelId="{59A7B6BF-DBBE-2D48-8AF4-D169E247CB16}" type="presOf" srcId="{59B1A554-5899-5F45-88F7-622A32014B81}" destId="{A9D68E2F-A219-A94D-AA0A-8E9484F24264}" srcOrd="0" destOrd="0" presId="urn:microsoft.com/office/officeart/2005/8/layout/cycle1"/>
    <dgm:cxn modelId="{5C3D6FC4-E280-634A-B147-4C74C48974DB}" srcId="{4FAB5847-48B8-F246-A9D5-0A88E87214B1}" destId="{11BF07B4-32D6-D84B-B2E1-40D714963EFF}" srcOrd="2" destOrd="0" parTransId="{28C3461D-9E39-4441-9EB9-B01FBA52F9D4}" sibTransId="{6E4CC304-E151-DA48-B194-D35478810FDA}"/>
    <dgm:cxn modelId="{EB55FDC6-97C9-784F-8792-F54CEF2B34B6}" type="presOf" srcId="{8F084927-4A23-734B-85E4-02A99E4080EB}" destId="{C7D6487D-EF75-614E-AD95-03F5517C4A23}" srcOrd="0" destOrd="0" presId="urn:microsoft.com/office/officeart/2005/8/layout/cycle1"/>
    <dgm:cxn modelId="{37F2E9D6-7658-D542-A301-8ECD60FAE60A}" srcId="{4FAB5847-48B8-F246-A9D5-0A88E87214B1}" destId="{9964CA40-3088-0C4F-B7A5-339D5C7B614E}" srcOrd="4" destOrd="0" parTransId="{811303A2-D5B1-7040-B32C-EC5D2821B8AD}" sibTransId="{8F084927-4A23-734B-85E4-02A99E4080EB}"/>
    <dgm:cxn modelId="{891B54DF-E2EA-9D4F-B745-5473AA69BEFA}" srcId="{4FAB5847-48B8-F246-A9D5-0A88E87214B1}" destId="{C07FF825-20DE-0446-9312-C7C6ACC79A5E}" srcOrd="1" destOrd="0" parTransId="{F00E6BA4-B72F-D144-8694-DE7801BDD55C}" sibTransId="{8CE847FE-5B0F-BF47-90C8-22E9ECBC4A22}"/>
    <dgm:cxn modelId="{751B9FA4-6E9A-7A4C-8EA8-D560E1506642}" type="presParOf" srcId="{B6532E98-B4F1-E54F-BA86-4FFC4FEDDAE8}" destId="{57767830-F7FB-DB4B-9173-CE0E8591DABE}" srcOrd="0" destOrd="0" presId="urn:microsoft.com/office/officeart/2005/8/layout/cycle1"/>
    <dgm:cxn modelId="{F46F60A4-B68C-CB45-A61D-CCE8C780E040}" type="presParOf" srcId="{B6532E98-B4F1-E54F-BA86-4FFC4FEDDAE8}" destId="{4AB9CCF9-A2B8-F148-9BD2-3137A60CA9AA}" srcOrd="1" destOrd="0" presId="urn:microsoft.com/office/officeart/2005/8/layout/cycle1"/>
    <dgm:cxn modelId="{DA891AAB-676D-DB41-98FB-63488C1A0108}" type="presParOf" srcId="{B6532E98-B4F1-E54F-BA86-4FFC4FEDDAE8}" destId="{A9D68E2F-A219-A94D-AA0A-8E9484F24264}" srcOrd="2" destOrd="0" presId="urn:microsoft.com/office/officeart/2005/8/layout/cycle1"/>
    <dgm:cxn modelId="{BFF63530-E2C4-1441-8D9B-9221B081DF5F}" type="presParOf" srcId="{B6532E98-B4F1-E54F-BA86-4FFC4FEDDAE8}" destId="{57082D20-14E0-1445-8128-462E52F1E7B5}" srcOrd="3" destOrd="0" presId="urn:microsoft.com/office/officeart/2005/8/layout/cycle1"/>
    <dgm:cxn modelId="{4AF32D1A-CFED-7F49-89A5-3BFA32C7B60C}" type="presParOf" srcId="{B6532E98-B4F1-E54F-BA86-4FFC4FEDDAE8}" destId="{E499C81E-C6F6-F145-918B-05B10A77A729}" srcOrd="4" destOrd="0" presId="urn:microsoft.com/office/officeart/2005/8/layout/cycle1"/>
    <dgm:cxn modelId="{3B42A712-E6FA-1A44-BE02-070A92D79811}" type="presParOf" srcId="{B6532E98-B4F1-E54F-BA86-4FFC4FEDDAE8}" destId="{61E5F733-3E3C-F44B-A98D-4889FAF892EA}" srcOrd="5" destOrd="0" presId="urn:microsoft.com/office/officeart/2005/8/layout/cycle1"/>
    <dgm:cxn modelId="{8C81D66B-2685-B44C-8E0D-3E1F57792E5E}" type="presParOf" srcId="{B6532E98-B4F1-E54F-BA86-4FFC4FEDDAE8}" destId="{B3E813BF-05E4-8540-9BF3-D9D9723961CA}" srcOrd="6" destOrd="0" presId="urn:microsoft.com/office/officeart/2005/8/layout/cycle1"/>
    <dgm:cxn modelId="{C6BFD3C8-8E52-5241-B805-657E4DC94525}" type="presParOf" srcId="{B6532E98-B4F1-E54F-BA86-4FFC4FEDDAE8}" destId="{F2EFA5E8-69E2-244E-B0A8-0FAC309AC264}" srcOrd="7" destOrd="0" presId="urn:microsoft.com/office/officeart/2005/8/layout/cycle1"/>
    <dgm:cxn modelId="{140CAE15-8535-AC4D-A86F-406E497F3524}" type="presParOf" srcId="{B6532E98-B4F1-E54F-BA86-4FFC4FEDDAE8}" destId="{9042340F-A6CC-8048-97DB-0B350FF2001D}" srcOrd="8" destOrd="0" presId="urn:microsoft.com/office/officeart/2005/8/layout/cycle1"/>
    <dgm:cxn modelId="{EFA5037D-8289-2B47-B500-ED3CB695FC56}" type="presParOf" srcId="{B6532E98-B4F1-E54F-BA86-4FFC4FEDDAE8}" destId="{F6E313FA-97C7-4647-9AFF-679782AC4DB7}" srcOrd="9" destOrd="0" presId="urn:microsoft.com/office/officeart/2005/8/layout/cycle1"/>
    <dgm:cxn modelId="{6A99C264-2D3D-4246-9CE5-DEA276032214}" type="presParOf" srcId="{B6532E98-B4F1-E54F-BA86-4FFC4FEDDAE8}" destId="{0EF92E66-8616-BD48-8E1C-2ED1BEC01A4B}" srcOrd="10" destOrd="0" presId="urn:microsoft.com/office/officeart/2005/8/layout/cycle1"/>
    <dgm:cxn modelId="{EDDCD1CC-CCFC-044F-A15B-420BEE4DDC36}" type="presParOf" srcId="{B6532E98-B4F1-E54F-BA86-4FFC4FEDDAE8}" destId="{D898ABF8-9DA3-6044-B627-AEA2732E95B6}" srcOrd="11" destOrd="0" presId="urn:microsoft.com/office/officeart/2005/8/layout/cycle1"/>
    <dgm:cxn modelId="{1B767DF4-1779-C447-931B-1B00A4064785}" type="presParOf" srcId="{B6532E98-B4F1-E54F-BA86-4FFC4FEDDAE8}" destId="{F72BCC6F-D085-9C46-A85A-8A5CBE40C244}" srcOrd="12" destOrd="0" presId="urn:microsoft.com/office/officeart/2005/8/layout/cycle1"/>
    <dgm:cxn modelId="{EAD03659-E2ED-7E4B-BD59-0C55E42969E0}" type="presParOf" srcId="{B6532E98-B4F1-E54F-BA86-4FFC4FEDDAE8}" destId="{BCED6010-AB05-E24E-90D6-697604D1ED09}" srcOrd="13" destOrd="0" presId="urn:microsoft.com/office/officeart/2005/8/layout/cycle1"/>
    <dgm:cxn modelId="{7913FF35-1223-534F-B728-85895F18BAAF}" type="presParOf" srcId="{B6532E98-B4F1-E54F-BA86-4FFC4FEDDAE8}" destId="{C7D6487D-EF75-614E-AD95-03F5517C4A2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39B70-FAA8-2B45-A5B2-3D216AD7FE2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C45C5-7764-CE4E-8147-FF2C00BC086C}">
      <dgm:prSet custT="1"/>
      <dgm:spPr>
        <a:solidFill>
          <a:srgbClr val="BA2328"/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  <a:latin typeface="Aptos" panose="020B0004020202020204" pitchFamily="34" charset="0"/>
            </a:rPr>
            <a:t>Leisure</a:t>
          </a:r>
        </a:p>
      </dgm:t>
    </dgm:pt>
    <dgm:pt modelId="{77255D35-AA27-B140-ABB1-632D65F93258}" type="parTrans" cxnId="{0D3AEA8C-7B78-C640-9D86-CA56768B6D18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5E38100-1875-8843-9195-0B197512D620}" type="sibTrans" cxnId="{0D3AEA8C-7B78-C640-9D86-CA56768B6D18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173B0CC-7D5E-A944-BDF1-2F6DFEA4D576}">
      <dgm:prSet custT="1"/>
      <dgm:spPr>
        <a:solidFill>
          <a:srgbClr val="DF9826"/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  <a:latin typeface="Aptos" panose="020B0004020202020204" pitchFamily="34" charset="0"/>
            </a:rPr>
            <a:t>Business</a:t>
          </a:r>
        </a:p>
      </dgm:t>
    </dgm:pt>
    <dgm:pt modelId="{4714E357-F9B2-8C47-B908-5AD8DD387F44}" type="parTrans" cxnId="{19FE421C-ACF8-3A4A-8B23-44994984ACC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F34AE11-7EAA-1245-9B22-D4662421AF74}" type="sibTrans" cxnId="{19FE421C-ACF8-3A4A-8B23-44994984ACC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6B49F88-D394-E04F-AEFA-989C82589581}">
      <dgm:prSet custT="1"/>
      <dgm:spPr>
        <a:solidFill>
          <a:srgbClr val="005E91"/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  <a:latin typeface="Aptos" panose="020B0004020202020204" pitchFamily="34" charset="0"/>
            </a:rPr>
            <a:t>Local</a:t>
          </a:r>
        </a:p>
      </dgm:t>
    </dgm:pt>
    <dgm:pt modelId="{4C131DBB-787B-0047-B0FC-6FE47A4511F5}" type="sibTrans" cxnId="{336A4AAF-EA34-4243-A473-DE74EA88A97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B9E5CE3-2AE8-B145-BA38-FA0A5C1E95AB}" type="parTrans" cxnId="{336A4AAF-EA34-4243-A473-DE74EA88A97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49914F8E-00D8-4548-89F6-07787645FDDB}">
      <dgm:prSet custT="1"/>
      <dgm:spPr>
        <a:solidFill>
          <a:srgbClr val="BA2328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ptos" panose="020B0004020202020204" pitchFamily="34" charset="0"/>
            </a:rPr>
            <a:t>Individual/ Family Traveler</a:t>
          </a:r>
        </a:p>
      </dgm:t>
    </dgm:pt>
    <dgm:pt modelId="{FCDDFFCA-05D7-1343-AD8B-E38F80131946}" type="parTrans" cxnId="{FE0FCBFD-6BF4-3243-8DAA-A69716C8AE0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DEAB181-2EAE-2545-A719-B83383BA9E75}" type="sibTrans" cxnId="{FE0FCBFD-6BF4-3243-8DAA-A69716C8AE0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81834A72-D620-C345-BEDC-11832A894A59}">
      <dgm:prSet custT="1"/>
      <dgm:spPr>
        <a:solidFill>
          <a:srgbClr val="DF9826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ptos" panose="020B0004020202020204" pitchFamily="34" charset="0"/>
            </a:rPr>
            <a:t>Meetings/ Groups</a:t>
          </a:r>
        </a:p>
      </dgm:t>
    </dgm:pt>
    <dgm:pt modelId="{7F97323D-7DE9-1E45-9C03-B55C2BA8DFC3}" type="parTrans" cxnId="{DD5AF4E0-4E5B-764F-AA22-DDF741292C5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471810C7-D26A-5841-B0EE-4FD6B1176320}" type="sibTrans" cxnId="{DD5AF4E0-4E5B-764F-AA22-DDF741292C5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F3D08DD-66C8-1342-9447-4A2D666BC74D}">
      <dgm:prSet custT="1"/>
      <dgm:spPr>
        <a:solidFill>
          <a:srgbClr val="005E91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ptos" panose="020B0004020202020204" pitchFamily="34" charset="0"/>
            </a:rPr>
            <a:t>Resident Advocacy</a:t>
          </a:r>
        </a:p>
      </dgm:t>
    </dgm:pt>
    <dgm:pt modelId="{488FCD90-001A-C448-BF52-7E51AE6071AB}" type="parTrans" cxnId="{655D9E4E-1390-9F46-993C-E619103EFE5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C33A79F-262C-4444-B40C-AFC9C9661370}" type="sibTrans" cxnId="{655D9E4E-1390-9F46-993C-E619103EFE5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339E1E3-AC2B-3E40-8B57-201CF8322DC3}">
      <dgm:prSet custT="1"/>
      <dgm:spPr>
        <a:solidFill>
          <a:srgbClr val="BA2328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Majority of TX within a 5-hr   drive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Affordability/variety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Year-round destination</a:t>
          </a:r>
        </a:p>
      </dgm:t>
    </dgm:pt>
    <dgm:pt modelId="{AA48D018-26F1-524C-BAC4-AB2CA4AC7360}" type="parTrans" cxnId="{945B924F-F0E8-CE46-8D58-CB85E37F548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2CA5C13-035B-8747-B17C-22AE33B0176B}" type="sibTrans" cxnId="{945B924F-F0E8-CE46-8D58-CB85E37F548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63086B1-686E-EF49-ABEE-AF1E745DB876}">
      <dgm:prSet custT="1"/>
      <dgm:spPr>
        <a:solidFill>
          <a:srgbClr val="DF9826"/>
        </a:solidFill>
      </dgm:spPr>
      <dgm:t>
        <a:bodyPr/>
        <a:lstStyle/>
        <a:p>
          <a:pPr algn="l"/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Small meeting </a:t>
          </a:r>
        </a:p>
        <a:p>
          <a:pPr algn="l"/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Mid-week focus</a:t>
          </a:r>
        </a:p>
      </dgm:t>
    </dgm:pt>
    <dgm:pt modelId="{423AEF05-18E7-9540-90B7-7A497ABB01B5}" type="parTrans" cxnId="{7587D28E-EB8F-D547-B40C-219F8CC99398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98D9A1D1-1846-D64E-9041-F641DE1596B9}" type="sibTrans" cxnId="{7587D28E-EB8F-D547-B40C-219F8CC99398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A8290E4-5217-3049-B9A9-49E166112862}">
      <dgm:prSet custT="1"/>
      <dgm:spPr>
        <a:solidFill>
          <a:srgbClr val="005E91"/>
        </a:solidFill>
      </dgm:spPr>
      <dgm:t>
        <a:bodyPr/>
        <a:lstStyle/>
        <a:p>
          <a:pPr algn="l"/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$1.3B in economic  impact</a:t>
          </a:r>
        </a:p>
        <a:p>
          <a:pPr algn="l"/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31% of employment</a:t>
          </a:r>
        </a:p>
        <a:p>
          <a:pPr algn="l"/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• $28.8M in city revenue</a:t>
          </a:r>
        </a:p>
      </dgm:t>
    </dgm:pt>
    <dgm:pt modelId="{A1F3F19E-028E-3443-B04C-395C11F2D748}" type="parTrans" cxnId="{15885957-597B-E24E-9725-76058443F0B5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BD4FA45-A462-6448-BEC8-3A21935A5209}" type="sibTrans" cxnId="{15885957-597B-E24E-9725-76058443F0B5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0D854BB-5CA5-B84F-B965-852411629249}" type="pres">
      <dgm:prSet presAssocID="{3A739B70-FAA8-2B45-A5B2-3D216AD7FE24}" presName="theList" presStyleCnt="0">
        <dgm:presLayoutVars>
          <dgm:dir/>
          <dgm:animLvl val="lvl"/>
          <dgm:resizeHandles val="exact"/>
        </dgm:presLayoutVars>
      </dgm:prSet>
      <dgm:spPr/>
    </dgm:pt>
    <dgm:pt modelId="{B4F099CC-7D6D-824D-BC91-921D66533D55}" type="pres">
      <dgm:prSet presAssocID="{466C45C5-7764-CE4E-8147-FF2C00BC086C}" presName="compNode" presStyleCnt="0"/>
      <dgm:spPr/>
    </dgm:pt>
    <dgm:pt modelId="{29C85123-4859-C440-9AAE-22EAC0889E80}" type="pres">
      <dgm:prSet presAssocID="{466C45C5-7764-CE4E-8147-FF2C00BC086C}" presName="aNode" presStyleLbl="bgShp" presStyleIdx="0" presStyleCnt="3" custLinFactNeighborX="-17693" custLinFactNeighborY="2413"/>
      <dgm:spPr/>
    </dgm:pt>
    <dgm:pt modelId="{577E49B5-9DF3-4E40-B5B5-2FEC5380D7B7}" type="pres">
      <dgm:prSet presAssocID="{466C45C5-7764-CE4E-8147-FF2C00BC086C}" presName="textNode" presStyleLbl="bgShp" presStyleIdx="0" presStyleCnt="3"/>
      <dgm:spPr/>
    </dgm:pt>
    <dgm:pt modelId="{97880E9A-D5E8-044C-9B0A-7EF69E6AB948}" type="pres">
      <dgm:prSet presAssocID="{466C45C5-7764-CE4E-8147-FF2C00BC086C}" presName="compChildNode" presStyleCnt="0"/>
      <dgm:spPr/>
    </dgm:pt>
    <dgm:pt modelId="{00559323-BC65-D94C-9661-111B98681858}" type="pres">
      <dgm:prSet presAssocID="{466C45C5-7764-CE4E-8147-FF2C00BC086C}" presName="theInnerList" presStyleCnt="0"/>
      <dgm:spPr/>
    </dgm:pt>
    <dgm:pt modelId="{9DB5532F-DD70-6143-819D-9752A7D1D6E0}" type="pres">
      <dgm:prSet presAssocID="{49914F8E-00D8-4548-89F6-07787645FDDB}" presName="childNode" presStyleLbl="node1" presStyleIdx="0" presStyleCnt="6">
        <dgm:presLayoutVars>
          <dgm:bulletEnabled val="1"/>
        </dgm:presLayoutVars>
      </dgm:prSet>
      <dgm:spPr/>
    </dgm:pt>
    <dgm:pt modelId="{CF402477-0EE5-F646-BCF6-174425FFB6B0}" type="pres">
      <dgm:prSet presAssocID="{49914F8E-00D8-4548-89F6-07787645FDDB}" presName="aSpace2" presStyleCnt="0"/>
      <dgm:spPr/>
    </dgm:pt>
    <dgm:pt modelId="{4EEE81FC-9122-7446-9534-EFF2D2C6185B}" type="pres">
      <dgm:prSet presAssocID="{F339E1E3-AC2B-3E40-8B57-201CF8322DC3}" presName="childNode" presStyleLbl="node1" presStyleIdx="1" presStyleCnt="6" custScaleX="115258">
        <dgm:presLayoutVars>
          <dgm:bulletEnabled val="1"/>
        </dgm:presLayoutVars>
      </dgm:prSet>
      <dgm:spPr/>
    </dgm:pt>
    <dgm:pt modelId="{E2F1BD7A-FB17-5947-91BD-0FB9D72BE55F}" type="pres">
      <dgm:prSet presAssocID="{466C45C5-7764-CE4E-8147-FF2C00BC086C}" presName="aSpace" presStyleCnt="0"/>
      <dgm:spPr/>
    </dgm:pt>
    <dgm:pt modelId="{518B6F37-5927-0348-8B55-8F5144BA87A5}" type="pres">
      <dgm:prSet presAssocID="{F173B0CC-7D5E-A944-BDF1-2F6DFEA4D576}" presName="compNode" presStyleCnt="0"/>
      <dgm:spPr/>
    </dgm:pt>
    <dgm:pt modelId="{3FB388DE-AA6D-544C-8E33-5203076A87FB}" type="pres">
      <dgm:prSet presAssocID="{F173B0CC-7D5E-A944-BDF1-2F6DFEA4D576}" presName="aNode" presStyleLbl="bgShp" presStyleIdx="1" presStyleCnt="3"/>
      <dgm:spPr/>
    </dgm:pt>
    <dgm:pt modelId="{956492D9-B0D6-3848-9CCE-B364376C0E20}" type="pres">
      <dgm:prSet presAssocID="{F173B0CC-7D5E-A944-BDF1-2F6DFEA4D576}" presName="textNode" presStyleLbl="bgShp" presStyleIdx="1" presStyleCnt="3"/>
      <dgm:spPr/>
    </dgm:pt>
    <dgm:pt modelId="{78338365-DF0B-A447-8EED-4C6FBE63AC1D}" type="pres">
      <dgm:prSet presAssocID="{F173B0CC-7D5E-A944-BDF1-2F6DFEA4D576}" presName="compChildNode" presStyleCnt="0"/>
      <dgm:spPr/>
    </dgm:pt>
    <dgm:pt modelId="{F6F7D73C-DD73-894C-927D-A337E5D443B8}" type="pres">
      <dgm:prSet presAssocID="{F173B0CC-7D5E-A944-BDF1-2F6DFEA4D576}" presName="theInnerList" presStyleCnt="0"/>
      <dgm:spPr/>
    </dgm:pt>
    <dgm:pt modelId="{5524F53E-1FE4-BF48-AEC3-6C2C1CD5D236}" type="pres">
      <dgm:prSet presAssocID="{81834A72-D620-C345-BEDC-11832A894A59}" presName="childNode" presStyleLbl="node1" presStyleIdx="2" presStyleCnt="6">
        <dgm:presLayoutVars>
          <dgm:bulletEnabled val="1"/>
        </dgm:presLayoutVars>
      </dgm:prSet>
      <dgm:spPr/>
    </dgm:pt>
    <dgm:pt modelId="{7D8BF774-4DDC-5A4F-8E64-9C72F44D351B}" type="pres">
      <dgm:prSet presAssocID="{81834A72-D620-C345-BEDC-11832A894A59}" presName="aSpace2" presStyleCnt="0"/>
      <dgm:spPr/>
    </dgm:pt>
    <dgm:pt modelId="{3B374775-5A9E-9A4A-8F47-BD4DECC166C1}" type="pres">
      <dgm:prSet presAssocID="{B63086B1-686E-EF49-ABEE-AF1E745DB876}" presName="childNode" presStyleLbl="node1" presStyleIdx="3" presStyleCnt="6">
        <dgm:presLayoutVars>
          <dgm:bulletEnabled val="1"/>
        </dgm:presLayoutVars>
      </dgm:prSet>
      <dgm:spPr/>
    </dgm:pt>
    <dgm:pt modelId="{36014C72-8F3F-B542-8F5C-789B8E9961D4}" type="pres">
      <dgm:prSet presAssocID="{F173B0CC-7D5E-A944-BDF1-2F6DFEA4D576}" presName="aSpace" presStyleCnt="0"/>
      <dgm:spPr/>
    </dgm:pt>
    <dgm:pt modelId="{6314EEED-CA3D-234F-9523-98500AFAF95A}" type="pres">
      <dgm:prSet presAssocID="{16B49F88-D394-E04F-AEFA-989C82589581}" presName="compNode" presStyleCnt="0"/>
      <dgm:spPr/>
    </dgm:pt>
    <dgm:pt modelId="{7F276A81-AF34-DD4D-96E0-E47097933B7F}" type="pres">
      <dgm:prSet presAssocID="{16B49F88-D394-E04F-AEFA-989C82589581}" presName="aNode" presStyleLbl="bgShp" presStyleIdx="2" presStyleCnt="3"/>
      <dgm:spPr/>
    </dgm:pt>
    <dgm:pt modelId="{D7D8A328-BB32-254F-A7A8-FDD2636E2D66}" type="pres">
      <dgm:prSet presAssocID="{16B49F88-D394-E04F-AEFA-989C82589581}" presName="textNode" presStyleLbl="bgShp" presStyleIdx="2" presStyleCnt="3"/>
      <dgm:spPr/>
    </dgm:pt>
    <dgm:pt modelId="{83353DA7-42CE-2443-AF71-E2D2417E11DA}" type="pres">
      <dgm:prSet presAssocID="{16B49F88-D394-E04F-AEFA-989C82589581}" presName="compChildNode" presStyleCnt="0"/>
      <dgm:spPr/>
    </dgm:pt>
    <dgm:pt modelId="{305AF4B4-B944-C14C-BD44-7ADAA35AC0C0}" type="pres">
      <dgm:prSet presAssocID="{16B49F88-D394-E04F-AEFA-989C82589581}" presName="theInnerList" presStyleCnt="0"/>
      <dgm:spPr/>
    </dgm:pt>
    <dgm:pt modelId="{A86BEB8D-F6BD-D244-B80B-98B64F52CDD7}" type="pres">
      <dgm:prSet presAssocID="{FF3D08DD-66C8-1342-9447-4A2D666BC74D}" presName="childNode" presStyleLbl="node1" presStyleIdx="4" presStyleCnt="6">
        <dgm:presLayoutVars>
          <dgm:bulletEnabled val="1"/>
        </dgm:presLayoutVars>
      </dgm:prSet>
      <dgm:spPr/>
    </dgm:pt>
    <dgm:pt modelId="{5B1D13F3-27D3-4D43-8444-742D597CD83E}" type="pres">
      <dgm:prSet presAssocID="{FF3D08DD-66C8-1342-9447-4A2D666BC74D}" presName="aSpace2" presStyleCnt="0"/>
      <dgm:spPr/>
    </dgm:pt>
    <dgm:pt modelId="{6428D6C0-AF1A-0041-97DB-B10B2077CF76}" type="pres">
      <dgm:prSet presAssocID="{FA8290E4-5217-3049-B9A9-49E166112862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D8D230E-D7BA-D344-B66D-8A6F5DDBBEE9}" type="presOf" srcId="{F173B0CC-7D5E-A944-BDF1-2F6DFEA4D576}" destId="{956492D9-B0D6-3848-9CCE-B364376C0E20}" srcOrd="1" destOrd="0" presId="urn:microsoft.com/office/officeart/2005/8/layout/lProcess2"/>
    <dgm:cxn modelId="{19FE421C-ACF8-3A4A-8B23-44994984ACC2}" srcId="{3A739B70-FAA8-2B45-A5B2-3D216AD7FE24}" destId="{F173B0CC-7D5E-A944-BDF1-2F6DFEA4D576}" srcOrd="1" destOrd="0" parTransId="{4714E357-F9B2-8C47-B908-5AD8DD387F44}" sibTransId="{CF34AE11-7EAA-1245-9B22-D4662421AF74}"/>
    <dgm:cxn modelId="{CC74D830-85AF-0547-98B5-C10F6B0381D2}" type="presOf" srcId="{16B49F88-D394-E04F-AEFA-989C82589581}" destId="{D7D8A328-BB32-254F-A7A8-FDD2636E2D66}" srcOrd="1" destOrd="0" presId="urn:microsoft.com/office/officeart/2005/8/layout/lProcess2"/>
    <dgm:cxn modelId="{72480F31-CC6E-7A4F-86D0-6DAEE39C2D8B}" type="presOf" srcId="{3A739B70-FAA8-2B45-A5B2-3D216AD7FE24}" destId="{F0D854BB-5CA5-B84F-B965-852411629249}" srcOrd="0" destOrd="0" presId="urn:microsoft.com/office/officeart/2005/8/layout/lProcess2"/>
    <dgm:cxn modelId="{6FA7CA60-4135-804A-8A4C-77F35B62E6BA}" type="presOf" srcId="{F173B0CC-7D5E-A944-BDF1-2F6DFEA4D576}" destId="{3FB388DE-AA6D-544C-8E33-5203076A87FB}" srcOrd="0" destOrd="0" presId="urn:microsoft.com/office/officeart/2005/8/layout/lProcess2"/>
    <dgm:cxn modelId="{B2C96C62-EB31-304B-90B8-FAC33DC18D91}" type="presOf" srcId="{FF3D08DD-66C8-1342-9447-4A2D666BC74D}" destId="{A86BEB8D-F6BD-D244-B80B-98B64F52CDD7}" srcOrd="0" destOrd="0" presId="urn:microsoft.com/office/officeart/2005/8/layout/lProcess2"/>
    <dgm:cxn modelId="{0F7E6564-B95F-6246-9DE7-9B35F02FFEBA}" type="presOf" srcId="{466C45C5-7764-CE4E-8147-FF2C00BC086C}" destId="{29C85123-4859-C440-9AAE-22EAC0889E80}" srcOrd="0" destOrd="0" presId="urn:microsoft.com/office/officeart/2005/8/layout/lProcess2"/>
    <dgm:cxn modelId="{655D9E4E-1390-9F46-993C-E619103EFE50}" srcId="{16B49F88-D394-E04F-AEFA-989C82589581}" destId="{FF3D08DD-66C8-1342-9447-4A2D666BC74D}" srcOrd="0" destOrd="0" parTransId="{488FCD90-001A-C448-BF52-7E51AE6071AB}" sibTransId="{5C33A79F-262C-4444-B40C-AFC9C9661370}"/>
    <dgm:cxn modelId="{945B924F-F0E8-CE46-8D58-CB85E37F548F}" srcId="{466C45C5-7764-CE4E-8147-FF2C00BC086C}" destId="{F339E1E3-AC2B-3E40-8B57-201CF8322DC3}" srcOrd="1" destOrd="0" parTransId="{AA48D018-26F1-524C-BAC4-AB2CA4AC7360}" sibTransId="{C2CA5C13-035B-8747-B17C-22AE33B0176B}"/>
    <dgm:cxn modelId="{15885957-597B-E24E-9725-76058443F0B5}" srcId="{16B49F88-D394-E04F-AEFA-989C82589581}" destId="{FA8290E4-5217-3049-B9A9-49E166112862}" srcOrd="1" destOrd="0" parTransId="{A1F3F19E-028E-3443-B04C-395C11F2D748}" sibTransId="{5BD4FA45-A462-6448-BEC8-3A21935A5209}"/>
    <dgm:cxn modelId="{9FB23E85-268D-654A-B952-99CDED2B4FC4}" type="presOf" srcId="{B63086B1-686E-EF49-ABEE-AF1E745DB876}" destId="{3B374775-5A9E-9A4A-8F47-BD4DECC166C1}" srcOrd="0" destOrd="0" presId="urn:microsoft.com/office/officeart/2005/8/layout/lProcess2"/>
    <dgm:cxn modelId="{0D3AEA8C-7B78-C640-9D86-CA56768B6D18}" srcId="{3A739B70-FAA8-2B45-A5B2-3D216AD7FE24}" destId="{466C45C5-7764-CE4E-8147-FF2C00BC086C}" srcOrd="0" destOrd="0" parTransId="{77255D35-AA27-B140-ABB1-632D65F93258}" sibTransId="{75E38100-1875-8843-9195-0B197512D620}"/>
    <dgm:cxn modelId="{7587D28E-EB8F-D547-B40C-219F8CC99398}" srcId="{F173B0CC-7D5E-A944-BDF1-2F6DFEA4D576}" destId="{B63086B1-686E-EF49-ABEE-AF1E745DB876}" srcOrd="1" destOrd="0" parTransId="{423AEF05-18E7-9540-90B7-7A497ABB01B5}" sibTransId="{98D9A1D1-1846-D64E-9041-F641DE1596B9}"/>
    <dgm:cxn modelId="{6D47478F-0C69-A141-AC2B-B242FC267279}" type="presOf" srcId="{466C45C5-7764-CE4E-8147-FF2C00BC086C}" destId="{577E49B5-9DF3-4E40-B5B5-2FEC5380D7B7}" srcOrd="1" destOrd="0" presId="urn:microsoft.com/office/officeart/2005/8/layout/lProcess2"/>
    <dgm:cxn modelId="{A5437D95-79FF-684A-BB52-B92BE5C744B0}" type="presOf" srcId="{81834A72-D620-C345-BEDC-11832A894A59}" destId="{5524F53E-1FE4-BF48-AEC3-6C2C1CD5D236}" srcOrd="0" destOrd="0" presId="urn:microsoft.com/office/officeart/2005/8/layout/lProcess2"/>
    <dgm:cxn modelId="{336A4AAF-EA34-4243-A473-DE74EA88A970}" srcId="{3A739B70-FAA8-2B45-A5B2-3D216AD7FE24}" destId="{16B49F88-D394-E04F-AEFA-989C82589581}" srcOrd="2" destOrd="0" parTransId="{BB9E5CE3-2AE8-B145-BA38-FA0A5C1E95AB}" sibTransId="{4C131DBB-787B-0047-B0FC-6FE47A4511F5}"/>
    <dgm:cxn modelId="{CBF693C3-9313-D841-B925-7ACDB8B55C49}" type="presOf" srcId="{16B49F88-D394-E04F-AEFA-989C82589581}" destId="{7F276A81-AF34-DD4D-96E0-E47097933B7F}" srcOrd="0" destOrd="0" presId="urn:microsoft.com/office/officeart/2005/8/layout/lProcess2"/>
    <dgm:cxn modelId="{786538C6-9BE3-624E-9AA8-39785F133554}" type="presOf" srcId="{49914F8E-00D8-4548-89F6-07787645FDDB}" destId="{9DB5532F-DD70-6143-819D-9752A7D1D6E0}" srcOrd="0" destOrd="0" presId="urn:microsoft.com/office/officeart/2005/8/layout/lProcess2"/>
    <dgm:cxn modelId="{8F9415D7-E9D5-684C-8FB7-3D51A7234F65}" type="presOf" srcId="{FA8290E4-5217-3049-B9A9-49E166112862}" destId="{6428D6C0-AF1A-0041-97DB-B10B2077CF76}" srcOrd="0" destOrd="0" presId="urn:microsoft.com/office/officeart/2005/8/layout/lProcess2"/>
    <dgm:cxn modelId="{DD5AF4E0-4E5B-764F-AA22-DDF741292C52}" srcId="{F173B0CC-7D5E-A944-BDF1-2F6DFEA4D576}" destId="{81834A72-D620-C345-BEDC-11832A894A59}" srcOrd="0" destOrd="0" parTransId="{7F97323D-7DE9-1E45-9C03-B55C2BA8DFC3}" sibTransId="{471810C7-D26A-5841-B0EE-4FD6B1176320}"/>
    <dgm:cxn modelId="{0C518DE4-24E8-BF4B-8168-D23BDC0D7291}" type="presOf" srcId="{F339E1E3-AC2B-3E40-8B57-201CF8322DC3}" destId="{4EEE81FC-9122-7446-9534-EFF2D2C6185B}" srcOrd="0" destOrd="0" presId="urn:microsoft.com/office/officeart/2005/8/layout/lProcess2"/>
    <dgm:cxn modelId="{FE0FCBFD-6BF4-3243-8DAA-A69716C8AE0D}" srcId="{466C45C5-7764-CE4E-8147-FF2C00BC086C}" destId="{49914F8E-00D8-4548-89F6-07787645FDDB}" srcOrd="0" destOrd="0" parTransId="{FCDDFFCA-05D7-1343-AD8B-E38F80131946}" sibTransId="{7DEAB181-2EAE-2545-A719-B83383BA9E75}"/>
    <dgm:cxn modelId="{96ED5A3E-5C5E-0A49-A67D-391362412E7F}" type="presParOf" srcId="{F0D854BB-5CA5-B84F-B965-852411629249}" destId="{B4F099CC-7D6D-824D-BC91-921D66533D55}" srcOrd="0" destOrd="0" presId="urn:microsoft.com/office/officeart/2005/8/layout/lProcess2"/>
    <dgm:cxn modelId="{17AE6001-9A16-C544-85EC-A2C0DA10A58B}" type="presParOf" srcId="{B4F099CC-7D6D-824D-BC91-921D66533D55}" destId="{29C85123-4859-C440-9AAE-22EAC0889E80}" srcOrd="0" destOrd="0" presId="urn:microsoft.com/office/officeart/2005/8/layout/lProcess2"/>
    <dgm:cxn modelId="{3BBC3CC2-298A-D04A-A44D-DF8F0EC998D5}" type="presParOf" srcId="{B4F099CC-7D6D-824D-BC91-921D66533D55}" destId="{577E49B5-9DF3-4E40-B5B5-2FEC5380D7B7}" srcOrd="1" destOrd="0" presId="urn:microsoft.com/office/officeart/2005/8/layout/lProcess2"/>
    <dgm:cxn modelId="{DC3DD01A-E254-5043-9E4B-2E156066C666}" type="presParOf" srcId="{B4F099CC-7D6D-824D-BC91-921D66533D55}" destId="{97880E9A-D5E8-044C-9B0A-7EF69E6AB948}" srcOrd="2" destOrd="0" presId="urn:microsoft.com/office/officeart/2005/8/layout/lProcess2"/>
    <dgm:cxn modelId="{02415212-5EFB-5B4C-B7D4-833FD26C8645}" type="presParOf" srcId="{97880E9A-D5E8-044C-9B0A-7EF69E6AB948}" destId="{00559323-BC65-D94C-9661-111B98681858}" srcOrd="0" destOrd="0" presId="urn:microsoft.com/office/officeart/2005/8/layout/lProcess2"/>
    <dgm:cxn modelId="{51CD181E-148E-B54B-9697-1DBDD5588AD1}" type="presParOf" srcId="{00559323-BC65-D94C-9661-111B98681858}" destId="{9DB5532F-DD70-6143-819D-9752A7D1D6E0}" srcOrd="0" destOrd="0" presId="urn:microsoft.com/office/officeart/2005/8/layout/lProcess2"/>
    <dgm:cxn modelId="{EC4ACDEE-3423-A648-9D4D-E1AAB6D45C4A}" type="presParOf" srcId="{00559323-BC65-D94C-9661-111B98681858}" destId="{CF402477-0EE5-F646-BCF6-174425FFB6B0}" srcOrd="1" destOrd="0" presId="urn:microsoft.com/office/officeart/2005/8/layout/lProcess2"/>
    <dgm:cxn modelId="{A6780EC0-DE3B-BE4E-9F6C-C3DA0030052D}" type="presParOf" srcId="{00559323-BC65-D94C-9661-111B98681858}" destId="{4EEE81FC-9122-7446-9534-EFF2D2C6185B}" srcOrd="2" destOrd="0" presId="urn:microsoft.com/office/officeart/2005/8/layout/lProcess2"/>
    <dgm:cxn modelId="{0305707D-3F91-DC40-A94C-362050CDF519}" type="presParOf" srcId="{F0D854BB-5CA5-B84F-B965-852411629249}" destId="{E2F1BD7A-FB17-5947-91BD-0FB9D72BE55F}" srcOrd="1" destOrd="0" presId="urn:microsoft.com/office/officeart/2005/8/layout/lProcess2"/>
    <dgm:cxn modelId="{45855893-AA01-8848-8D63-F5145236FEC8}" type="presParOf" srcId="{F0D854BB-5CA5-B84F-B965-852411629249}" destId="{518B6F37-5927-0348-8B55-8F5144BA87A5}" srcOrd="2" destOrd="0" presId="urn:microsoft.com/office/officeart/2005/8/layout/lProcess2"/>
    <dgm:cxn modelId="{6FC9E65E-7EE9-7B45-BEA1-7E325B33015B}" type="presParOf" srcId="{518B6F37-5927-0348-8B55-8F5144BA87A5}" destId="{3FB388DE-AA6D-544C-8E33-5203076A87FB}" srcOrd="0" destOrd="0" presId="urn:microsoft.com/office/officeart/2005/8/layout/lProcess2"/>
    <dgm:cxn modelId="{27159A28-0B02-2740-8B2D-34EF9064D9D7}" type="presParOf" srcId="{518B6F37-5927-0348-8B55-8F5144BA87A5}" destId="{956492D9-B0D6-3848-9CCE-B364376C0E20}" srcOrd="1" destOrd="0" presId="urn:microsoft.com/office/officeart/2005/8/layout/lProcess2"/>
    <dgm:cxn modelId="{7C791DB7-3991-D541-A9BF-5B3C5CA451FA}" type="presParOf" srcId="{518B6F37-5927-0348-8B55-8F5144BA87A5}" destId="{78338365-DF0B-A447-8EED-4C6FBE63AC1D}" srcOrd="2" destOrd="0" presId="urn:microsoft.com/office/officeart/2005/8/layout/lProcess2"/>
    <dgm:cxn modelId="{B224348E-3C22-7640-B811-F4A0BD9AA8B3}" type="presParOf" srcId="{78338365-DF0B-A447-8EED-4C6FBE63AC1D}" destId="{F6F7D73C-DD73-894C-927D-A337E5D443B8}" srcOrd="0" destOrd="0" presId="urn:microsoft.com/office/officeart/2005/8/layout/lProcess2"/>
    <dgm:cxn modelId="{1E9A8B68-BA1C-AE43-A9F0-EA801AD2B4C2}" type="presParOf" srcId="{F6F7D73C-DD73-894C-927D-A337E5D443B8}" destId="{5524F53E-1FE4-BF48-AEC3-6C2C1CD5D236}" srcOrd="0" destOrd="0" presId="urn:microsoft.com/office/officeart/2005/8/layout/lProcess2"/>
    <dgm:cxn modelId="{340D605D-D11B-B04A-B05E-577DB0E1071F}" type="presParOf" srcId="{F6F7D73C-DD73-894C-927D-A337E5D443B8}" destId="{7D8BF774-4DDC-5A4F-8E64-9C72F44D351B}" srcOrd="1" destOrd="0" presId="urn:microsoft.com/office/officeart/2005/8/layout/lProcess2"/>
    <dgm:cxn modelId="{D7F8B773-A8F2-D640-AE24-920AF389A2A9}" type="presParOf" srcId="{F6F7D73C-DD73-894C-927D-A337E5D443B8}" destId="{3B374775-5A9E-9A4A-8F47-BD4DECC166C1}" srcOrd="2" destOrd="0" presId="urn:microsoft.com/office/officeart/2005/8/layout/lProcess2"/>
    <dgm:cxn modelId="{78AFF94C-F1A4-654F-8932-E3EBCD452D36}" type="presParOf" srcId="{F0D854BB-5CA5-B84F-B965-852411629249}" destId="{36014C72-8F3F-B542-8F5C-789B8E9961D4}" srcOrd="3" destOrd="0" presId="urn:microsoft.com/office/officeart/2005/8/layout/lProcess2"/>
    <dgm:cxn modelId="{5947E3D3-08D0-4242-9DC2-BB50BB66943A}" type="presParOf" srcId="{F0D854BB-5CA5-B84F-B965-852411629249}" destId="{6314EEED-CA3D-234F-9523-98500AFAF95A}" srcOrd="4" destOrd="0" presId="urn:microsoft.com/office/officeart/2005/8/layout/lProcess2"/>
    <dgm:cxn modelId="{BFCA90CB-68E7-294F-A2CC-F083206B1867}" type="presParOf" srcId="{6314EEED-CA3D-234F-9523-98500AFAF95A}" destId="{7F276A81-AF34-DD4D-96E0-E47097933B7F}" srcOrd="0" destOrd="0" presId="urn:microsoft.com/office/officeart/2005/8/layout/lProcess2"/>
    <dgm:cxn modelId="{403CF17F-7ED5-8046-B94E-DBA68478F30E}" type="presParOf" srcId="{6314EEED-CA3D-234F-9523-98500AFAF95A}" destId="{D7D8A328-BB32-254F-A7A8-FDD2636E2D66}" srcOrd="1" destOrd="0" presId="urn:microsoft.com/office/officeart/2005/8/layout/lProcess2"/>
    <dgm:cxn modelId="{FFDC59B5-5DA7-3A46-91C5-BA74E719605D}" type="presParOf" srcId="{6314EEED-CA3D-234F-9523-98500AFAF95A}" destId="{83353DA7-42CE-2443-AF71-E2D2417E11DA}" srcOrd="2" destOrd="0" presId="urn:microsoft.com/office/officeart/2005/8/layout/lProcess2"/>
    <dgm:cxn modelId="{8FBCE7F1-C1A4-B84B-A4B2-22B4017271F3}" type="presParOf" srcId="{83353DA7-42CE-2443-AF71-E2D2417E11DA}" destId="{305AF4B4-B944-C14C-BD44-7ADAA35AC0C0}" srcOrd="0" destOrd="0" presId="urn:microsoft.com/office/officeart/2005/8/layout/lProcess2"/>
    <dgm:cxn modelId="{DF48C8EE-04B3-DC4C-8027-69F2F56F0522}" type="presParOf" srcId="{305AF4B4-B944-C14C-BD44-7ADAA35AC0C0}" destId="{A86BEB8D-F6BD-D244-B80B-98B64F52CDD7}" srcOrd="0" destOrd="0" presId="urn:microsoft.com/office/officeart/2005/8/layout/lProcess2"/>
    <dgm:cxn modelId="{962400AE-6415-6E41-B9EF-364F16020728}" type="presParOf" srcId="{305AF4B4-B944-C14C-BD44-7ADAA35AC0C0}" destId="{5B1D13F3-27D3-4D43-8444-742D597CD83E}" srcOrd="1" destOrd="0" presId="urn:microsoft.com/office/officeart/2005/8/layout/lProcess2"/>
    <dgm:cxn modelId="{D79F6395-2588-214D-813F-6C59ED4B7347}" type="presParOf" srcId="{305AF4B4-B944-C14C-BD44-7ADAA35AC0C0}" destId="{6428D6C0-AF1A-0041-97DB-B10B2077CF7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CCF9-A2B8-F148-9BD2-3137A60CA9AA}">
      <dsp:nvSpPr>
        <dsp:cNvPr id="0" name=""/>
        <dsp:cNvSpPr/>
      </dsp:nvSpPr>
      <dsp:spPr>
        <a:xfrm>
          <a:off x="6255083" y="50513"/>
          <a:ext cx="2772392" cy="17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Then, you have a place people want to live</a:t>
          </a:r>
        </a:p>
      </dsp:txBody>
      <dsp:txXfrm>
        <a:off x="6255083" y="50513"/>
        <a:ext cx="2772392" cy="1739824"/>
      </dsp:txXfrm>
    </dsp:sp>
    <dsp:sp modelId="{A9D68E2F-A219-A94D-AA0A-8E9484F24264}">
      <dsp:nvSpPr>
        <dsp:cNvPr id="0" name=""/>
        <dsp:cNvSpPr/>
      </dsp:nvSpPr>
      <dsp:spPr>
        <a:xfrm>
          <a:off x="2677259" y="10"/>
          <a:ext cx="6524879" cy="6524879"/>
        </a:xfrm>
        <a:prstGeom prst="circularArrow">
          <a:avLst>
            <a:gd name="adj1" fmla="val 5200"/>
            <a:gd name="adj2" fmla="val 335870"/>
            <a:gd name="adj3" fmla="val 21293416"/>
            <a:gd name="adj4" fmla="val 19766086"/>
            <a:gd name="adj5" fmla="val 6066"/>
          </a:avLst>
        </a:prstGeom>
        <a:solidFill>
          <a:srgbClr val="1461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9C81E-C6F6-F145-918B-05B10A77A729}">
      <dsp:nvSpPr>
        <dsp:cNvPr id="0" name=""/>
        <dsp:cNvSpPr/>
      </dsp:nvSpPr>
      <dsp:spPr>
        <a:xfrm>
          <a:off x="7685660" y="3287112"/>
          <a:ext cx="2014507" cy="17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So, you have a place people want to work</a:t>
          </a:r>
        </a:p>
      </dsp:txBody>
      <dsp:txXfrm>
        <a:off x="7685660" y="3287112"/>
        <a:ext cx="2014507" cy="1739824"/>
      </dsp:txXfrm>
    </dsp:sp>
    <dsp:sp modelId="{61E5F733-3E3C-F44B-A98D-4889FAF892EA}">
      <dsp:nvSpPr>
        <dsp:cNvPr id="0" name=""/>
        <dsp:cNvSpPr/>
      </dsp:nvSpPr>
      <dsp:spPr>
        <a:xfrm>
          <a:off x="2608878" y="116023"/>
          <a:ext cx="6524879" cy="6524879"/>
        </a:xfrm>
        <a:prstGeom prst="circularArrow">
          <a:avLst>
            <a:gd name="adj1" fmla="val 5200"/>
            <a:gd name="adj2" fmla="val 335870"/>
            <a:gd name="adj3" fmla="val 2948534"/>
            <a:gd name="adj4" fmla="val 2253266"/>
            <a:gd name="adj5" fmla="val 6066"/>
          </a:avLst>
        </a:prstGeom>
        <a:solidFill>
          <a:srgbClr val="1461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A5E8-69E2-244E-B0A8-0FAC309AC264}">
      <dsp:nvSpPr>
        <dsp:cNvPr id="0" name=""/>
        <dsp:cNvSpPr/>
      </dsp:nvSpPr>
      <dsp:spPr>
        <a:xfrm>
          <a:off x="4268510" y="5287440"/>
          <a:ext cx="3342376" cy="17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Now, you have a place where business wants to be</a:t>
          </a:r>
        </a:p>
      </dsp:txBody>
      <dsp:txXfrm>
        <a:off x="4268510" y="5287440"/>
        <a:ext cx="3342376" cy="1739824"/>
      </dsp:txXfrm>
    </dsp:sp>
    <dsp:sp modelId="{9042340F-A6CC-8048-97DB-0B350FF2001D}">
      <dsp:nvSpPr>
        <dsp:cNvPr id="0" name=""/>
        <dsp:cNvSpPr/>
      </dsp:nvSpPr>
      <dsp:spPr>
        <a:xfrm>
          <a:off x="2274798" y="-238255"/>
          <a:ext cx="6524879" cy="6524879"/>
        </a:xfrm>
        <a:prstGeom prst="circularArrow">
          <a:avLst>
            <a:gd name="adj1" fmla="val 5200"/>
            <a:gd name="adj2" fmla="val 335870"/>
            <a:gd name="adj3" fmla="val 7803155"/>
            <a:gd name="adj4" fmla="val 6959584"/>
            <a:gd name="adj5" fmla="val 6066"/>
          </a:avLst>
        </a:prstGeom>
        <a:solidFill>
          <a:srgbClr val="1461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92E66-8616-BD48-8E1C-2ED1BEC01A4B}">
      <dsp:nvSpPr>
        <dsp:cNvPr id="0" name=""/>
        <dsp:cNvSpPr/>
      </dsp:nvSpPr>
      <dsp:spPr>
        <a:xfrm>
          <a:off x="1788221" y="3307995"/>
          <a:ext cx="2484677" cy="17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Then, you are back to creating a place people want to visit</a:t>
          </a:r>
        </a:p>
      </dsp:txBody>
      <dsp:txXfrm>
        <a:off x="1788221" y="3307995"/>
        <a:ext cx="2484677" cy="1739824"/>
      </dsp:txXfrm>
    </dsp:sp>
    <dsp:sp modelId="{D898ABF8-9DA3-6044-B627-AEA2732E95B6}">
      <dsp:nvSpPr>
        <dsp:cNvPr id="0" name=""/>
        <dsp:cNvSpPr/>
      </dsp:nvSpPr>
      <dsp:spPr>
        <a:xfrm>
          <a:off x="2515902" y="244142"/>
          <a:ext cx="6524879" cy="6524879"/>
        </a:xfrm>
        <a:prstGeom prst="circularArrow">
          <a:avLst>
            <a:gd name="adj1" fmla="val 5200"/>
            <a:gd name="adj2" fmla="val 335870"/>
            <a:gd name="adj3" fmla="val 12645703"/>
            <a:gd name="adj4" fmla="val 11036009"/>
            <a:gd name="adj5" fmla="val 6066"/>
          </a:avLst>
        </a:prstGeom>
        <a:solidFill>
          <a:srgbClr val="1461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D6010-AB05-E24E-90D6-697604D1ED09}">
      <dsp:nvSpPr>
        <dsp:cNvPr id="0" name=""/>
        <dsp:cNvSpPr/>
      </dsp:nvSpPr>
      <dsp:spPr>
        <a:xfrm>
          <a:off x="2985071" y="50513"/>
          <a:ext cx="2506094" cy="17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Build a place where people want to visit</a:t>
          </a:r>
        </a:p>
      </dsp:txBody>
      <dsp:txXfrm>
        <a:off x="2985071" y="50513"/>
        <a:ext cx="2506094" cy="1739824"/>
      </dsp:txXfrm>
    </dsp:sp>
    <dsp:sp modelId="{C7D6487D-EF75-614E-AD95-03F5517C4A23}">
      <dsp:nvSpPr>
        <dsp:cNvPr id="0" name=""/>
        <dsp:cNvSpPr/>
      </dsp:nvSpPr>
      <dsp:spPr>
        <a:xfrm>
          <a:off x="2677259" y="10"/>
          <a:ext cx="6524879" cy="6524879"/>
        </a:xfrm>
        <a:prstGeom prst="circularArrow">
          <a:avLst>
            <a:gd name="adj1" fmla="val 5200"/>
            <a:gd name="adj2" fmla="val 335870"/>
            <a:gd name="adj3" fmla="val 16239399"/>
            <a:gd name="adj4" fmla="val 15665205"/>
            <a:gd name="adj5" fmla="val 6066"/>
          </a:avLst>
        </a:prstGeom>
        <a:solidFill>
          <a:srgbClr val="1461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85123-4859-C440-9AAE-22EAC0889E80}">
      <dsp:nvSpPr>
        <dsp:cNvPr id="0" name=""/>
        <dsp:cNvSpPr/>
      </dsp:nvSpPr>
      <dsp:spPr>
        <a:xfrm>
          <a:off x="0" y="0"/>
          <a:ext cx="3153473" cy="4494311"/>
        </a:xfrm>
        <a:prstGeom prst="roundRect">
          <a:avLst>
            <a:gd name="adj" fmla="val 10000"/>
          </a:avLst>
        </a:prstGeom>
        <a:solidFill>
          <a:srgbClr val="BA232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  <a:latin typeface="Aptos" panose="020B0004020202020204" pitchFamily="34" charset="0"/>
            </a:rPr>
            <a:t>Leisure</a:t>
          </a:r>
        </a:p>
      </dsp:txBody>
      <dsp:txXfrm>
        <a:off x="0" y="0"/>
        <a:ext cx="3153473" cy="1348293"/>
      </dsp:txXfrm>
    </dsp:sp>
    <dsp:sp modelId="{9DB5532F-DD70-6143-819D-9752A7D1D6E0}">
      <dsp:nvSpPr>
        <dsp:cNvPr id="0" name=""/>
        <dsp:cNvSpPr/>
      </dsp:nvSpPr>
      <dsp:spPr>
        <a:xfrm>
          <a:off x="316560" y="1349609"/>
          <a:ext cx="2522778" cy="1355096"/>
        </a:xfrm>
        <a:prstGeom prst="roundRect">
          <a:avLst>
            <a:gd name="adj" fmla="val 10000"/>
          </a:avLst>
        </a:prstGeom>
        <a:solidFill>
          <a:srgbClr val="BA2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ptos" panose="020B0004020202020204" pitchFamily="34" charset="0"/>
            </a:rPr>
            <a:t>Individual/ Family Traveler</a:t>
          </a:r>
        </a:p>
      </dsp:txBody>
      <dsp:txXfrm>
        <a:off x="356249" y="1389298"/>
        <a:ext cx="2443400" cy="1275718"/>
      </dsp:txXfrm>
    </dsp:sp>
    <dsp:sp modelId="{4EEE81FC-9122-7446-9534-EFF2D2C6185B}">
      <dsp:nvSpPr>
        <dsp:cNvPr id="0" name=""/>
        <dsp:cNvSpPr/>
      </dsp:nvSpPr>
      <dsp:spPr>
        <a:xfrm>
          <a:off x="124097" y="2913182"/>
          <a:ext cx="2907704" cy="1355096"/>
        </a:xfrm>
        <a:prstGeom prst="roundRect">
          <a:avLst>
            <a:gd name="adj" fmla="val 10000"/>
          </a:avLst>
        </a:prstGeom>
        <a:solidFill>
          <a:srgbClr val="BA2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Majority of TX within a 5-hr   drive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Affordability/variety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Year-round destination</a:t>
          </a:r>
        </a:p>
      </dsp:txBody>
      <dsp:txXfrm>
        <a:off x="163786" y="2952871"/>
        <a:ext cx="2828326" cy="1275718"/>
      </dsp:txXfrm>
    </dsp:sp>
    <dsp:sp modelId="{3FB388DE-AA6D-544C-8E33-5203076A87FB}">
      <dsp:nvSpPr>
        <dsp:cNvPr id="0" name=""/>
        <dsp:cNvSpPr/>
      </dsp:nvSpPr>
      <dsp:spPr>
        <a:xfrm>
          <a:off x="3391196" y="0"/>
          <a:ext cx="3153473" cy="4494311"/>
        </a:xfrm>
        <a:prstGeom prst="roundRect">
          <a:avLst>
            <a:gd name="adj" fmla="val 10000"/>
          </a:avLst>
        </a:prstGeom>
        <a:solidFill>
          <a:srgbClr val="DF98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  <a:latin typeface="Aptos" panose="020B0004020202020204" pitchFamily="34" charset="0"/>
            </a:rPr>
            <a:t>Business</a:t>
          </a:r>
        </a:p>
      </dsp:txBody>
      <dsp:txXfrm>
        <a:off x="3391196" y="0"/>
        <a:ext cx="3153473" cy="1348293"/>
      </dsp:txXfrm>
    </dsp:sp>
    <dsp:sp modelId="{5524F53E-1FE4-BF48-AEC3-6C2C1CD5D236}">
      <dsp:nvSpPr>
        <dsp:cNvPr id="0" name=""/>
        <dsp:cNvSpPr/>
      </dsp:nvSpPr>
      <dsp:spPr>
        <a:xfrm>
          <a:off x="3706544" y="1349609"/>
          <a:ext cx="2522778" cy="1355096"/>
        </a:xfrm>
        <a:prstGeom prst="roundRect">
          <a:avLst>
            <a:gd name="adj" fmla="val 10000"/>
          </a:avLst>
        </a:prstGeom>
        <a:solidFill>
          <a:srgbClr val="DF98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ptos" panose="020B0004020202020204" pitchFamily="34" charset="0"/>
            </a:rPr>
            <a:t>Meetings/ Groups</a:t>
          </a:r>
        </a:p>
      </dsp:txBody>
      <dsp:txXfrm>
        <a:off x="3746233" y="1389298"/>
        <a:ext cx="2443400" cy="1275718"/>
      </dsp:txXfrm>
    </dsp:sp>
    <dsp:sp modelId="{3B374775-5A9E-9A4A-8F47-BD4DECC166C1}">
      <dsp:nvSpPr>
        <dsp:cNvPr id="0" name=""/>
        <dsp:cNvSpPr/>
      </dsp:nvSpPr>
      <dsp:spPr>
        <a:xfrm>
          <a:off x="3706544" y="2913182"/>
          <a:ext cx="2522778" cy="1355096"/>
        </a:xfrm>
        <a:prstGeom prst="roundRect">
          <a:avLst>
            <a:gd name="adj" fmla="val 10000"/>
          </a:avLst>
        </a:prstGeom>
        <a:solidFill>
          <a:srgbClr val="DF98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Small meeting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Mid-week focus</a:t>
          </a:r>
        </a:p>
      </dsp:txBody>
      <dsp:txXfrm>
        <a:off x="3746233" y="2952871"/>
        <a:ext cx="2443400" cy="1275718"/>
      </dsp:txXfrm>
    </dsp:sp>
    <dsp:sp modelId="{7F276A81-AF34-DD4D-96E0-E47097933B7F}">
      <dsp:nvSpPr>
        <dsp:cNvPr id="0" name=""/>
        <dsp:cNvSpPr/>
      </dsp:nvSpPr>
      <dsp:spPr>
        <a:xfrm>
          <a:off x="6781180" y="0"/>
          <a:ext cx="3153473" cy="4494311"/>
        </a:xfrm>
        <a:prstGeom prst="roundRect">
          <a:avLst>
            <a:gd name="adj" fmla="val 10000"/>
          </a:avLst>
        </a:prstGeom>
        <a:solidFill>
          <a:srgbClr val="005E9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  <a:latin typeface="Aptos" panose="020B0004020202020204" pitchFamily="34" charset="0"/>
            </a:rPr>
            <a:t>Local</a:t>
          </a:r>
        </a:p>
      </dsp:txBody>
      <dsp:txXfrm>
        <a:off x="6781180" y="0"/>
        <a:ext cx="3153473" cy="1348293"/>
      </dsp:txXfrm>
    </dsp:sp>
    <dsp:sp modelId="{A86BEB8D-F6BD-D244-B80B-98B64F52CDD7}">
      <dsp:nvSpPr>
        <dsp:cNvPr id="0" name=""/>
        <dsp:cNvSpPr/>
      </dsp:nvSpPr>
      <dsp:spPr>
        <a:xfrm>
          <a:off x="7096528" y="1349609"/>
          <a:ext cx="2522778" cy="1355096"/>
        </a:xfrm>
        <a:prstGeom prst="roundRect">
          <a:avLst>
            <a:gd name="adj" fmla="val 10000"/>
          </a:avLst>
        </a:prstGeom>
        <a:solidFill>
          <a:srgbClr val="005E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ptos" panose="020B0004020202020204" pitchFamily="34" charset="0"/>
            </a:rPr>
            <a:t>Resident Advocacy</a:t>
          </a:r>
        </a:p>
      </dsp:txBody>
      <dsp:txXfrm>
        <a:off x="7136217" y="1389298"/>
        <a:ext cx="2443400" cy="1275718"/>
      </dsp:txXfrm>
    </dsp:sp>
    <dsp:sp modelId="{6428D6C0-AF1A-0041-97DB-B10B2077CF76}">
      <dsp:nvSpPr>
        <dsp:cNvPr id="0" name=""/>
        <dsp:cNvSpPr/>
      </dsp:nvSpPr>
      <dsp:spPr>
        <a:xfrm>
          <a:off x="7096528" y="2913182"/>
          <a:ext cx="2522778" cy="1355096"/>
        </a:xfrm>
        <a:prstGeom prst="roundRect">
          <a:avLst>
            <a:gd name="adj" fmla="val 10000"/>
          </a:avLst>
        </a:prstGeom>
        <a:solidFill>
          <a:srgbClr val="005E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$1.3B in economic  impact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31% of employment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• $28.8M in city revenue</a:t>
          </a:r>
        </a:p>
      </dsp:txBody>
      <dsp:txXfrm>
        <a:off x="7136217" y="2952871"/>
        <a:ext cx="2443400" cy="12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0.31923</cdr:x>
      <cdr:y>0.32392</cdr:y>
    </cdr:from>
    <cdr:to>
      <cdr:x>0.68077</cdr:x>
      <cdr:y>0.55404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E9FA997B-602A-73E6-90EA-DC37F0B07007}"/>
            </a:ext>
          </a:extLst>
        </cdr:cNvPr>
        <cdr:cNvSpPr txBox="1"/>
      </cdr:nvSpPr>
      <cdr:spPr>
        <a:xfrm xmlns:a="http://schemas.openxmlformats.org/drawingml/2006/main">
          <a:off x="1530088" y="1386318"/>
          <a:ext cx="1732935" cy="9848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400" dirty="0">
              <a:latin typeface="DaxCompactPro-Medium" panose="020B0604020101020102" pitchFamily="34" charset="0"/>
            </a:rPr>
            <a:t>43</a:t>
          </a:r>
          <a:r>
            <a:rPr lang="en-US" sz="3200" dirty="0">
              <a:latin typeface="DaxCompactPro-Medium" panose="020B0604020101020102" pitchFamily="34" charset="0"/>
            </a:rPr>
            <a:t> </a:t>
          </a:r>
        </a:p>
        <a:p xmlns:a="http://schemas.openxmlformats.org/drawingml/2006/main">
          <a:pPr algn="ctr"/>
          <a:r>
            <a:rPr lang="en-US" sz="1400" dirty="0">
              <a:latin typeface="DaxCompactPro-Medium" panose="020B0604020101020102" pitchFamily="34" charset="0"/>
            </a:rPr>
            <a:t>total leads in Q2</a:t>
          </a:r>
          <a:endParaRPr lang="en-US" sz="2000" dirty="0">
            <a:latin typeface="DaxCompactPro-Medium" panose="020B0604020101020102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11126A-62B5-AF4B-BB72-A55B3AF8A3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DDACAC-052B-B042-B900-3B1163408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2620-0921-F342-94E8-3C858A591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8A2D9-64F5-D246-AE3D-09C310256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D2FD-C909-1E4C-B5A8-B64F5336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EB02-5EDB-BD4F-B316-CE312790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18D1-F7A0-5C46-9FAF-A15A1795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F77E-5AC0-5D42-A3F4-81A5BE2A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BE6BB-6853-0C4F-98F3-FD3BD9965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9950A-A9D5-DA49-95CD-67F0AC11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AB93F-67AB-E04F-813E-C82A9DBD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32A8F-231D-BF4E-ADAD-C6F33B1A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AA5E7-8136-3D45-B569-994A09DC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2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F3F9-835E-9440-94D2-AA5188FD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C2AC6-97F2-614B-9A16-4F0632375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8FF0B-628E-2444-BB03-ACE44445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B12C-13C7-2147-B422-20B0B12E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2F5C-190A-D441-99C2-50B55D5C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D38BD-768A-F243-9F7C-55B863A0D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99D79-A4D1-F64A-AB3B-18F8CA516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95C13-BF89-3E41-A359-613B090E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4991-321B-4E45-A5B4-B2E75EF7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D68-B556-6A41-9BB6-A6D8D67E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2620-0921-F342-94E8-3C858A591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8A2D9-64F5-D246-AE3D-09C310256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D2FD-C909-1E4C-B5A8-B64F5336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EB02-5EDB-BD4F-B316-CE312790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18D1-F7A0-5C46-9FAF-A15A1795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63B7-C3CE-6649-9612-2269905F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7965-8BB1-CB42-B628-33F12FC1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D9F40-8B73-334B-A065-56D83CDC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07D5-13F6-7A45-A411-6E3B6D99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7208-5C1B-7942-8619-03A6530B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3AC1-3F0C-274B-9043-8110D1E1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23968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05EE4-2CE6-A04A-9C1E-F781662C8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2183"/>
            <a:ext cx="10515600" cy="24874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D9FD3-3AF8-8842-B050-71E776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B1E9B-8985-E248-AD8D-39065B96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239FF-A6CC-674F-8F85-F73F30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D196-7B53-F840-A9EB-A0623C6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2D3D-A7B7-1544-8308-E95E9C13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9A94A-05A0-4146-A4B3-B169E772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F6BEC-52F9-FC4B-85F8-9F2A50A1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8E6B2-BA21-7C4C-872F-0284491E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26B6-ABCB-0342-B846-CBFE612E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D196-7B53-F840-A9EB-A0623C6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568960"/>
            <a:ext cx="7315200" cy="139192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F6BEC-52F9-FC4B-85F8-9F2A50A1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8E6B2-BA21-7C4C-872F-0284491E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26B6-ABCB-0342-B846-CBFE612E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0C3F1E-415B-484D-BDB8-9F8445F3E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48800" y="2209800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1A0379-2AF1-A64B-8600-8DC043F827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080" y="1970406"/>
            <a:ext cx="7315200" cy="36887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Optional text</a:t>
            </a:r>
          </a:p>
        </p:txBody>
      </p:sp>
    </p:spTree>
    <p:extLst>
      <p:ext uri="{BB962C8B-B14F-4D97-AF65-F5344CB8AC3E}">
        <p14:creationId xmlns:p14="http://schemas.microsoft.com/office/powerpoint/2010/main" val="105165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7C9D-856F-544D-BDFB-8EA3EF69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FE220-BCCE-D347-B77C-82816AA45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0DEC9-E0DE-C845-B026-30E6239B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87DFA-5579-AD42-9F7F-9BA4BCCC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95AED-77EB-A14C-A435-CFE71247B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26C76-C835-8544-87AE-A67E5862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32991-2B14-E74B-B7E7-E437119F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69E66-42BD-E54D-9D11-0EA8BAE5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2AB6-0363-3340-90DB-E18E98CC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A96DC-3A95-1B49-A3D9-172B53A5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CBB1B-CA89-A646-A4E4-CCE6EA81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F4D17-4D05-144F-9A17-0B904FA3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63B7-C3CE-6649-9612-2269905F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7965-8BB1-CB42-B628-33F12FC1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D9F40-8B73-334B-A065-56D83CDC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07D5-13F6-7A45-A411-6E3B6D99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7208-5C1B-7942-8619-03A6530B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AE111-CA59-3441-A2DB-3CAA6018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69989-5A7D-A84D-A8C5-6EC6FF0B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BEC9-AC88-4F44-AF50-7777F794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D8F0-8CCC-0C40-AB7A-61872F34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F2D4-806B-9042-A574-437BAE01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42B3F-863C-1046-84D4-C1A0F0E3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968BB-7709-8840-9FC4-A0AC388E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5112-6398-B147-9A1B-A40DB316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55F9-BD80-B24D-8FFE-C60E927D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F77E-5AC0-5D42-A3F4-81A5BE2A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BE6BB-6853-0C4F-98F3-FD3BD9965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9950A-A9D5-DA49-95CD-67F0AC11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AB93F-67AB-E04F-813E-C82A9DBD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32A8F-231D-BF4E-ADAD-C6F33B1A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AA5E7-8136-3D45-B569-994A09DC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F3F9-835E-9440-94D2-AA5188FD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C2AC6-97F2-614B-9A16-4F0632375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8FF0B-628E-2444-BB03-ACE44445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B12C-13C7-2147-B422-20B0B12E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2F5C-190A-D441-99C2-50B55D5C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0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D38BD-768A-F243-9F7C-55B863A0D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99D79-A4D1-F64A-AB3B-18F8CA516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95C13-BF89-3E41-A359-613B090E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4991-321B-4E45-A5B4-B2E75EF7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D68-B556-6A41-9BB6-A6D8D67E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3AC1-3F0C-274B-9043-8110D1E1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3000"/>
            <a:ext cx="10515600" cy="23968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05EE4-2CE6-A04A-9C1E-F781662C8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2183"/>
            <a:ext cx="10515600" cy="24874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D9FD3-3AF8-8842-B050-71E776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B1E9B-8985-E248-AD8D-39065B96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239FF-A6CC-674F-8F85-F73F30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D196-7B53-F840-A9EB-A0623C6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2D3D-A7B7-1544-8308-E95E9C13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9A94A-05A0-4146-A4B3-B169E772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F6BEC-52F9-FC4B-85F8-9F2A50A1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8E6B2-BA21-7C4C-872F-0284491E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26B6-ABCB-0342-B846-CBFE612E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9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D196-7B53-F840-A9EB-A0623C6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568960"/>
            <a:ext cx="7315200" cy="139192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F6BEC-52F9-FC4B-85F8-9F2A50A1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8E6B2-BA21-7C4C-872F-0284491E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26B6-ABCB-0342-B846-CBFE612E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0C3F1E-415B-484D-BDB8-9F8445F3E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48800" y="2209800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1A0379-2AF1-A64B-8600-8DC043F827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080" y="1970406"/>
            <a:ext cx="7315200" cy="36887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Optional text</a:t>
            </a:r>
          </a:p>
        </p:txBody>
      </p:sp>
    </p:spTree>
    <p:extLst>
      <p:ext uri="{BB962C8B-B14F-4D97-AF65-F5344CB8AC3E}">
        <p14:creationId xmlns:p14="http://schemas.microsoft.com/office/powerpoint/2010/main" val="27939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7C9D-856F-544D-BDFB-8EA3EF69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FE220-BCCE-D347-B77C-82816AA45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0DEC9-E0DE-C845-B026-30E6239B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87DFA-5579-AD42-9F7F-9BA4BCCC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95AED-77EB-A14C-A435-CFE71247B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26C76-C835-8544-87AE-A67E5862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32991-2B14-E74B-B7E7-E437119F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69E66-42BD-E54D-9D11-0EA8BAE5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2AB6-0363-3340-90DB-E18E98CC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A96DC-3A95-1B49-A3D9-172B53A5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CBB1B-CA89-A646-A4E4-CCE6EA81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F4D17-4D05-144F-9A17-0B904FA3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5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AE111-CA59-3441-A2DB-3CAA6018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69989-5A7D-A84D-A8C5-6EC6FF0B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BEC9-AC88-4F44-AF50-7777F794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D8F0-8CCC-0C40-AB7A-61872F34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F2D4-806B-9042-A574-437BAE01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42B3F-863C-1046-84D4-C1A0F0E3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968BB-7709-8840-9FC4-A0AC388E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5112-6398-B147-9A1B-A40DB316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55F9-BD80-B24D-8FFE-C60E927D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C8F85-3C26-DE48-9809-0731A1CC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B0F0-04F4-3C4A-AF49-90B4A6EDC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5EDA-E232-DB4F-80A4-71546E85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2D9E-1104-DF42-AD77-7E3795F65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336E-F046-E24A-A90C-41CFFAD2D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17ACB-C04C-254B-B172-6E322268FDD0}"/>
              </a:ext>
            </a:extLst>
          </p:cNvPr>
          <p:cNvSpPr/>
          <p:nvPr userDrawn="1"/>
        </p:nvSpPr>
        <p:spPr>
          <a:xfrm>
            <a:off x="0" y="-1"/>
            <a:ext cx="2971800" cy="118872"/>
          </a:xfrm>
          <a:prstGeom prst="rect">
            <a:avLst/>
          </a:prstGeom>
          <a:solidFill>
            <a:srgbClr val="00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06F55-4B45-7D4E-86ED-F675A1D03751}"/>
              </a:ext>
            </a:extLst>
          </p:cNvPr>
          <p:cNvSpPr/>
          <p:nvPr userDrawn="1"/>
        </p:nvSpPr>
        <p:spPr>
          <a:xfrm>
            <a:off x="3072384" y="-1"/>
            <a:ext cx="2971800" cy="118872"/>
          </a:xfrm>
          <a:prstGeom prst="rect">
            <a:avLst/>
          </a:prstGeom>
          <a:solidFill>
            <a:srgbClr val="BA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B0871-F84E-5744-88C9-2A67B73B8F0C}"/>
              </a:ext>
            </a:extLst>
          </p:cNvPr>
          <p:cNvSpPr/>
          <p:nvPr userDrawn="1"/>
        </p:nvSpPr>
        <p:spPr>
          <a:xfrm>
            <a:off x="9220200" y="13446"/>
            <a:ext cx="2971800" cy="118872"/>
          </a:xfrm>
          <a:prstGeom prst="rect">
            <a:avLst/>
          </a:prstGeom>
          <a:solidFill>
            <a:srgbClr val="659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8C7E6-44CC-D044-91BC-111773BFD8BC}"/>
              </a:ext>
            </a:extLst>
          </p:cNvPr>
          <p:cNvSpPr/>
          <p:nvPr userDrawn="1"/>
        </p:nvSpPr>
        <p:spPr>
          <a:xfrm>
            <a:off x="6144768" y="340"/>
            <a:ext cx="2971800" cy="118872"/>
          </a:xfrm>
          <a:prstGeom prst="rect">
            <a:avLst/>
          </a:prstGeom>
          <a:solidFill>
            <a:srgbClr val="E19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C8F85-3C26-DE48-9809-0731A1CC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B0F0-04F4-3C4A-AF49-90B4A6EDC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5EDA-E232-DB4F-80A4-71546E85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9CE9-1D6F-4E44-AA87-0D955946039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2D9E-1104-DF42-AD77-7E3795F65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336E-F046-E24A-A90C-41CFFAD2D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FA81-F96A-FE4B-86AC-DF52ED44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867F-D91B-A810-F8C3-8F775ACEE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1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F91"/>
                </a:solidFill>
                <a:latin typeface="Aptos" panose="020B0004020202020204" pitchFamily="34" charset="0"/>
              </a:rPr>
              <a:t>Chamber marketing</a:t>
            </a:r>
            <a:endParaRPr lang="en-US" sz="4000" b="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CE88C-4C4A-3D2E-BE30-675EDD36E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Jonathan Packer</a:t>
            </a:r>
          </a:p>
          <a:p>
            <a:r>
              <a:rPr lang="en-US" dirty="0">
                <a:latin typeface="Aptos" panose="020B0004020202020204" pitchFamily="34" charset="0"/>
              </a:rPr>
              <a:t>President/CEO</a:t>
            </a:r>
          </a:p>
          <a:p>
            <a:r>
              <a:rPr lang="en-US" dirty="0">
                <a:latin typeface="Aptos" panose="020B0004020202020204" pitchFamily="34" charset="0"/>
              </a:rPr>
              <a:t>Greater New Braunfels Chamber of Commerce, Inc.</a:t>
            </a:r>
          </a:p>
        </p:txBody>
      </p:sp>
    </p:spTree>
    <p:extLst>
      <p:ext uri="{BB962C8B-B14F-4D97-AF65-F5344CB8AC3E}">
        <p14:creationId xmlns:p14="http://schemas.microsoft.com/office/powerpoint/2010/main" val="86446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234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Silos</a:t>
            </a:r>
            <a:endParaRPr lang="en-US" sz="6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2140C9-2A05-4CB5-885E-C8AD66B3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44" y="365123"/>
            <a:ext cx="4296541" cy="61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F7E41-2D91-D659-3639-3FD022C5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1797"/>
            <a:ext cx="5464629" cy="2945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Chambers have a lot of different audiences, programs, and funding sources. How do you reconcile?</a:t>
            </a:r>
          </a:p>
        </p:txBody>
      </p:sp>
    </p:spTree>
    <p:extLst>
      <p:ext uri="{BB962C8B-B14F-4D97-AF65-F5344CB8AC3E}">
        <p14:creationId xmlns:p14="http://schemas.microsoft.com/office/powerpoint/2010/main" val="130737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Pros of centralizing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Economies of scale and standardization</a:t>
            </a:r>
          </a:p>
          <a:p>
            <a:r>
              <a:rPr lang="en-US" dirty="0">
                <a:latin typeface="Aptos" panose="020B0004020202020204" pitchFamily="34" charset="0"/>
              </a:rPr>
              <a:t>Customer experience should not mirror internal structure</a:t>
            </a:r>
          </a:p>
          <a:p>
            <a:r>
              <a:rPr lang="en-US" dirty="0">
                <a:latin typeface="Aptos" panose="020B0004020202020204" pitchFamily="34" charset="0"/>
              </a:rPr>
              <a:t>Can retain and grow talent better, especially specialization</a:t>
            </a:r>
          </a:p>
          <a:p>
            <a:r>
              <a:rPr lang="en-US" dirty="0">
                <a:latin typeface="Aptos" panose="020B0004020202020204" pitchFamily="34" charset="0"/>
              </a:rPr>
              <a:t>Accountability and measurement</a:t>
            </a:r>
          </a:p>
          <a:p>
            <a:r>
              <a:rPr lang="en-US" dirty="0">
                <a:latin typeface="Aptos" panose="020B0004020202020204" pitchFamily="34" charset="0"/>
              </a:rPr>
              <a:t>Consistent brand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Pros of decentralizing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Program expertise</a:t>
            </a:r>
          </a:p>
          <a:p>
            <a:r>
              <a:rPr lang="en-US" dirty="0">
                <a:latin typeface="Aptos" panose="020B0004020202020204" pitchFamily="34" charset="0"/>
              </a:rPr>
              <a:t>Respond more quickly</a:t>
            </a:r>
          </a:p>
          <a:p>
            <a:r>
              <a:rPr lang="en-US" dirty="0">
                <a:latin typeface="Aptos" panose="020B0004020202020204" pitchFamily="34" charset="0"/>
              </a:rPr>
              <a:t>Customize for customer and market needs</a:t>
            </a:r>
          </a:p>
          <a:p>
            <a:r>
              <a:rPr lang="en-US" dirty="0">
                <a:latin typeface="Aptos" panose="020B0004020202020204" pitchFamily="34" charset="0"/>
              </a:rPr>
              <a:t>Aligned with operations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2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234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Hub + spoke</a:t>
            </a:r>
            <a:endParaRPr lang="en-US" sz="6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F7E41-2D91-D659-3639-3FD022C5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1797"/>
            <a:ext cx="5464629" cy="2945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Best of both worlds?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43BBEC-8A80-A1C1-9395-FD90314D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03" y="263568"/>
            <a:ext cx="6330863" cy="63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5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A1C9-3B23-C795-6C0A-831B3800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Marketing &amp; sales</a:t>
            </a:r>
            <a:endParaRPr lang="en-US" sz="6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05F3C84-0F82-A30E-728B-D074E387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75" y="1844709"/>
            <a:ext cx="7736649" cy="46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9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DD2-3455-0673-95AF-F05C9296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39" y="2225791"/>
            <a:ext cx="4558553" cy="1203210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Sales funnel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D4E3A7-5034-3781-25DB-7A9A063B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39" y="3429001"/>
            <a:ext cx="4558553" cy="3646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Shows the stages your leads go through to become customers from their perspective</a:t>
            </a:r>
          </a:p>
        </p:txBody>
      </p:sp>
      <p:grpSp>
        <p:nvGrpSpPr>
          <p:cNvPr id="6" name="Google Shape;993;p31">
            <a:extLst>
              <a:ext uri="{FF2B5EF4-FFF2-40B4-BE49-F238E27FC236}">
                <a16:creationId xmlns:a16="http://schemas.microsoft.com/office/drawing/2014/main" id="{6F10DA7C-3F98-48E2-D614-E1D965C7F6DE}"/>
              </a:ext>
            </a:extLst>
          </p:cNvPr>
          <p:cNvGrpSpPr/>
          <p:nvPr/>
        </p:nvGrpSpPr>
        <p:grpSpPr>
          <a:xfrm>
            <a:off x="5568744" y="681037"/>
            <a:ext cx="3709726" cy="5432668"/>
            <a:chOff x="0" y="0"/>
            <a:chExt cx="7309403" cy="10704178"/>
          </a:xfrm>
        </p:grpSpPr>
        <p:sp>
          <p:nvSpPr>
            <p:cNvPr id="7" name="Google Shape;994;p31">
              <a:extLst>
                <a:ext uri="{FF2B5EF4-FFF2-40B4-BE49-F238E27FC236}">
                  <a16:creationId xmlns:a16="http://schemas.microsoft.com/office/drawing/2014/main" id="{1B55BED2-4B5D-E16B-C313-CDFA13789389}"/>
                </a:ext>
              </a:extLst>
            </p:cNvPr>
            <p:cNvSpPr/>
            <p:nvPr/>
          </p:nvSpPr>
          <p:spPr>
            <a:xfrm rot="5400000">
              <a:off x="2720776" y="9126235"/>
              <a:ext cx="2387921" cy="7679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10" y="21600"/>
                  </a:moveTo>
                  <a:lnTo>
                    <a:pt x="18010" y="21600"/>
                  </a:lnTo>
                  <a:lnTo>
                    <a:pt x="21600" y="10800"/>
                  </a:lnTo>
                  <a:lnTo>
                    <a:pt x="18010" y="0"/>
                  </a:lnTo>
                  <a:lnTo>
                    <a:pt x="1801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8010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995;p31">
              <a:extLst>
                <a:ext uri="{FF2B5EF4-FFF2-40B4-BE49-F238E27FC236}">
                  <a16:creationId xmlns:a16="http://schemas.microsoft.com/office/drawing/2014/main" id="{FE3CF638-E3BC-AF87-7114-67062ED67153}"/>
                </a:ext>
              </a:extLst>
            </p:cNvPr>
            <p:cNvSpPr/>
            <p:nvPr/>
          </p:nvSpPr>
          <p:spPr>
            <a:xfrm>
              <a:off x="0" y="1807752"/>
              <a:ext cx="7309403" cy="16866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46"/>
                  </a:moveTo>
                  <a:lnTo>
                    <a:pt x="19370" y="21600"/>
                  </a:lnTo>
                  <a:lnTo>
                    <a:pt x="2327" y="21455"/>
                  </a:lnTo>
                  <a:lnTo>
                    <a:pt x="0" y="0"/>
                  </a:lnTo>
                  <a:lnTo>
                    <a:pt x="2160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996;p31">
              <a:extLst>
                <a:ext uri="{FF2B5EF4-FFF2-40B4-BE49-F238E27FC236}">
                  <a16:creationId xmlns:a16="http://schemas.microsoft.com/office/drawing/2014/main" id="{77429D76-F754-FE1E-DCF4-0FF29E0A5848}"/>
                </a:ext>
              </a:extLst>
            </p:cNvPr>
            <p:cNvSpPr/>
            <p:nvPr/>
          </p:nvSpPr>
          <p:spPr>
            <a:xfrm>
              <a:off x="1010120" y="3473581"/>
              <a:ext cx="5893455" cy="16983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64" y="21469"/>
                  </a:moveTo>
                  <a:lnTo>
                    <a:pt x="21600" y="0"/>
                  </a:lnTo>
                  <a:lnTo>
                    <a:pt x="0" y="137"/>
                  </a:lnTo>
                  <a:lnTo>
                    <a:pt x="2872" y="21600"/>
                  </a:lnTo>
                  <a:lnTo>
                    <a:pt x="18764" y="21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997;p31">
              <a:extLst>
                <a:ext uri="{FF2B5EF4-FFF2-40B4-BE49-F238E27FC236}">
                  <a16:creationId xmlns:a16="http://schemas.microsoft.com/office/drawing/2014/main" id="{F9F088FD-1B63-A253-E89A-5423156075C7}"/>
                </a:ext>
              </a:extLst>
            </p:cNvPr>
            <p:cNvSpPr/>
            <p:nvPr/>
          </p:nvSpPr>
          <p:spPr>
            <a:xfrm>
              <a:off x="1489339" y="5159541"/>
              <a:ext cx="4336590" cy="16787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6"/>
                  </a:moveTo>
                  <a:lnTo>
                    <a:pt x="21600" y="0"/>
                  </a:lnTo>
                  <a:lnTo>
                    <a:pt x="17737" y="21566"/>
                  </a:lnTo>
                  <a:lnTo>
                    <a:pt x="3832" y="2160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998;p31">
              <a:extLst>
                <a:ext uri="{FF2B5EF4-FFF2-40B4-BE49-F238E27FC236}">
                  <a16:creationId xmlns:a16="http://schemas.microsoft.com/office/drawing/2014/main" id="{6A9FE11C-EAD6-702B-845D-75829A0B5824}"/>
                </a:ext>
              </a:extLst>
            </p:cNvPr>
            <p:cNvSpPr/>
            <p:nvPr/>
          </p:nvSpPr>
          <p:spPr>
            <a:xfrm>
              <a:off x="2511458" y="6826798"/>
              <a:ext cx="2806557" cy="16917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31"/>
                  </a:moveTo>
                  <a:lnTo>
                    <a:pt x="6022" y="21414"/>
                  </a:lnTo>
                  <a:lnTo>
                    <a:pt x="15494" y="21600"/>
                  </a:lnTo>
                  <a:lnTo>
                    <a:pt x="2160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999;p31">
              <a:extLst>
                <a:ext uri="{FF2B5EF4-FFF2-40B4-BE49-F238E27FC236}">
                  <a16:creationId xmlns:a16="http://schemas.microsoft.com/office/drawing/2014/main" id="{C0B4111E-0552-339F-8958-58EA910C320C}"/>
                </a:ext>
              </a:extLst>
            </p:cNvPr>
            <p:cNvSpPr/>
            <p:nvPr/>
          </p:nvSpPr>
          <p:spPr>
            <a:xfrm>
              <a:off x="1001729" y="3478727"/>
              <a:ext cx="4620116" cy="4526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8" y="21600"/>
                  </a:moveTo>
                  <a:lnTo>
                    <a:pt x="21600" y="0"/>
                  </a:lnTo>
                  <a:lnTo>
                    <a:pt x="0" y="347"/>
                  </a:lnTo>
                  <a:lnTo>
                    <a:pt x="1028" y="21600"/>
                  </a:ln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000;p31">
              <a:extLst>
                <a:ext uri="{FF2B5EF4-FFF2-40B4-BE49-F238E27FC236}">
                  <a16:creationId xmlns:a16="http://schemas.microsoft.com/office/drawing/2014/main" id="{C64308F3-41ED-C75C-6E82-037ABB96796C}"/>
                </a:ext>
              </a:extLst>
            </p:cNvPr>
            <p:cNvSpPr/>
            <p:nvPr/>
          </p:nvSpPr>
          <p:spPr>
            <a:xfrm>
              <a:off x="2117160" y="5158855"/>
              <a:ext cx="3710901" cy="4529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75"/>
                  </a:moveTo>
                  <a:lnTo>
                    <a:pt x="20382" y="21600"/>
                  </a:lnTo>
                  <a:lnTo>
                    <a:pt x="21600" y="0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001;p31">
              <a:extLst>
                <a:ext uri="{FF2B5EF4-FFF2-40B4-BE49-F238E27FC236}">
                  <a16:creationId xmlns:a16="http://schemas.microsoft.com/office/drawing/2014/main" id="{5D7AC636-8566-4141-5F3B-54AD712FD02C}"/>
                </a:ext>
              </a:extLst>
            </p:cNvPr>
            <p:cNvSpPr/>
            <p:nvPr/>
          </p:nvSpPr>
          <p:spPr>
            <a:xfrm>
              <a:off x="2512252" y="6831159"/>
              <a:ext cx="2158644" cy="4367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6" y="21600"/>
                  </a:moveTo>
                  <a:lnTo>
                    <a:pt x="21600" y="0"/>
                  </a:lnTo>
                  <a:lnTo>
                    <a:pt x="0" y="375"/>
                  </a:lnTo>
                  <a:lnTo>
                    <a:pt x="2026" y="21600"/>
                  </a:ln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 Light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002;p31">
              <a:extLst>
                <a:ext uri="{FF2B5EF4-FFF2-40B4-BE49-F238E27FC236}">
                  <a16:creationId xmlns:a16="http://schemas.microsoft.com/office/drawing/2014/main" id="{D955D473-4E12-53AC-8292-0DE153ED5F02}"/>
                </a:ext>
              </a:extLst>
            </p:cNvPr>
            <p:cNvSpPr/>
            <p:nvPr/>
          </p:nvSpPr>
          <p:spPr>
            <a:xfrm rot="5400000">
              <a:off x="-69149" y="476233"/>
              <a:ext cx="1720434" cy="7679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17" y="21600"/>
                  </a:moveTo>
                  <a:lnTo>
                    <a:pt x="16617" y="21600"/>
                  </a:lnTo>
                  <a:lnTo>
                    <a:pt x="21600" y="10800"/>
                  </a:lnTo>
                  <a:lnTo>
                    <a:pt x="16617" y="0"/>
                  </a:lnTo>
                  <a:lnTo>
                    <a:pt x="1661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6617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 dirty="0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003;p31">
              <a:extLst>
                <a:ext uri="{FF2B5EF4-FFF2-40B4-BE49-F238E27FC236}">
                  <a16:creationId xmlns:a16="http://schemas.microsoft.com/office/drawing/2014/main" id="{EACD25B7-A99F-3A1C-0CE8-7BC5918B165F}"/>
                </a:ext>
              </a:extLst>
            </p:cNvPr>
            <p:cNvSpPr/>
            <p:nvPr/>
          </p:nvSpPr>
          <p:spPr>
            <a:xfrm rot="5400000">
              <a:off x="1076304" y="476233"/>
              <a:ext cx="1720434" cy="7679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17" y="21600"/>
                  </a:moveTo>
                  <a:lnTo>
                    <a:pt x="16617" y="21600"/>
                  </a:lnTo>
                  <a:lnTo>
                    <a:pt x="21600" y="10800"/>
                  </a:lnTo>
                  <a:lnTo>
                    <a:pt x="16617" y="0"/>
                  </a:lnTo>
                  <a:lnTo>
                    <a:pt x="1661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6617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004;p31">
              <a:extLst>
                <a:ext uri="{FF2B5EF4-FFF2-40B4-BE49-F238E27FC236}">
                  <a16:creationId xmlns:a16="http://schemas.microsoft.com/office/drawing/2014/main" id="{4093FE98-4C85-A7F3-775A-F1E39043E5B3}"/>
                </a:ext>
              </a:extLst>
            </p:cNvPr>
            <p:cNvSpPr/>
            <p:nvPr/>
          </p:nvSpPr>
          <p:spPr>
            <a:xfrm rot="5400000">
              <a:off x="2221758" y="476233"/>
              <a:ext cx="1720434" cy="7679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17" y="21600"/>
                  </a:moveTo>
                  <a:lnTo>
                    <a:pt x="16617" y="21600"/>
                  </a:lnTo>
                  <a:lnTo>
                    <a:pt x="21600" y="10800"/>
                  </a:lnTo>
                  <a:lnTo>
                    <a:pt x="16617" y="0"/>
                  </a:lnTo>
                  <a:lnTo>
                    <a:pt x="1661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6617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005;p31">
              <a:extLst>
                <a:ext uri="{FF2B5EF4-FFF2-40B4-BE49-F238E27FC236}">
                  <a16:creationId xmlns:a16="http://schemas.microsoft.com/office/drawing/2014/main" id="{4E212578-9065-2BEE-D1A3-D57CB9B96866}"/>
                </a:ext>
              </a:extLst>
            </p:cNvPr>
            <p:cNvSpPr/>
            <p:nvPr/>
          </p:nvSpPr>
          <p:spPr>
            <a:xfrm rot="5400000">
              <a:off x="3367210" y="476233"/>
              <a:ext cx="1720434" cy="7679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17" y="21600"/>
                  </a:moveTo>
                  <a:lnTo>
                    <a:pt x="16617" y="21600"/>
                  </a:lnTo>
                  <a:lnTo>
                    <a:pt x="21600" y="10800"/>
                  </a:lnTo>
                  <a:lnTo>
                    <a:pt x="16617" y="0"/>
                  </a:lnTo>
                  <a:lnTo>
                    <a:pt x="1661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6617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006;p31">
              <a:extLst>
                <a:ext uri="{FF2B5EF4-FFF2-40B4-BE49-F238E27FC236}">
                  <a16:creationId xmlns:a16="http://schemas.microsoft.com/office/drawing/2014/main" id="{2C14449F-79CF-F1F7-DD06-510894218636}"/>
                </a:ext>
              </a:extLst>
            </p:cNvPr>
            <p:cNvSpPr/>
            <p:nvPr/>
          </p:nvSpPr>
          <p:spPr>
            <a:xfrm rot="5400000">
              <a:off x="4512665" y="476233"/>
              <a:ext cx="1720434" cy="7679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17" y="21600"/>
                  </a:moveTo>
                  <a:lnTo>
                    <a:pt x="16617" y="21600"/>
                  </a:lnTo>
                  <a:lnTo>
                    <a:pt x="21600" y="10800"/>
                  </a:lnTo>
                  <a:lnTo>
                    <a:pt x="16617" y="0"/>
                  </a:lnTo>
                  <a:lnTo>
                    <a:pt x="1661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6617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1007;p31">
              <a:extLst>
                <a:ext uri="{FF2B5EF4-FFF2-40B4-BE49-F238E27FC236}">
                  <a16:creationId xmlns:a16="http://schemas.microsoft.com/office/drawing/2014/main" id="{928C0058-8E5A-03B5-CF73-0FB0A0BAB958}"/>
                </a:ext>
              </a:extLst>
            </p:cNvPr>
            <p:cNvSpPr/>
            <p:nvPr/>
          </p:nvSpPr>
          <p:spPr>
            <a:xfrm rot="5400000">
              <a:off x="5658117" y="476233"/>
              <a:ext cx="1720434" cy="7679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17" y="21600"/>
                  </a:moveTo>
                  <a:lnTo>
                    <a:pt x="16617" y="21600"/>
                  </a:lnTo>
                  <a:lnTo>
                    <a:pt x="21600" y="10800"/>
                  </a:lnTo>
                  <a:lnTo>
                    <a:pt x="16617" y="0"/>
                  </a:lnTo>
                  <a:lnTo>
                    <a:pt x="1661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6617" y="21600"/>
                  </a:lnTo>
                  <a:close/>
                </a:path>
              </a:pathLst>
            </a:custGeom>
            <a:gradFill>
              <a:gsLst>
                <a:gs pos="0">
                  <a:srgbClr val="F7F5F6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endParaRPr b="0" i="0" u="none" strike="noStrike" cap="none">
                <a:solidFill>
                  <a:srgbClr val="525455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008;p31">
              <a:extLst>
                <a:ext uri="{FF2B5EF4-FFF2-40B4-BE49-F238E27FC236}">
                  <a16:creationId xmlns:a16="http://schemas.microsoft.com/office/drawing/2014/main" id="{DE6C7680-3E5E-32B8-7C5B-892D91E22ACE}"/>
                </a:ext>
              </a:extLst>
            </p:cNvPr>
            <p:cNvSpPr txBox="1"/>
            <p:nvPr/>
          </p:nvSpPr>
          <p:spPr>
            <a:xfrm>
              <a:off x="2497088" y="2355707"/>
              <a:ext cx="2315224" cy="621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Barlow Medium"/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ea typeface="Barlow Medium"/>
                  <a:cs typeface="Barlow Medium"/>
                  <a:sym typeface="Barlow Medium"/>
                </a:rPr>
                <a:t>Awareness</a:t>
              </a: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22" name="Google Shape;1009;p31">
              <a:extLst>
                <a:ext uri="{FF2B5EF4-FFF2-40B4-BE49-F238E27FC236}">
                  <a16:creationId xmlns:a16="http://schemas.microsoft.com/office/drawing/2014/main" id="{A6494055-1B2E-0FFA-DA47-0D36D684B4ED}"/>
                </a:ext>
              </a:extLst>
            </p:cNvPr>
            <p:cNvSpPr txBox="1"/>
            <p:nvPr/>
          </p:nvSpPr>
          <p:spPr>
            <a:xfrm>
              <a:off x="2815000" y="4081457"/>
              <a:ext cx="2315224" cy="621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Barlow Medium"/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ea typeface="Barlow Medium"/>
                  <a:cs typeface="Barlow Medium"/>
                  <a:sym typeface="Barlow Medium"/>
                </a:rPr>
                <a:t>Interest</a:t>
              </a: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23" name="Google Shape;1010;p31">
              <a:extLst>
                <a:ext uri="{FF2B5EF4-FFF2-40B4-BE49-F238E27FC236}">
                  <a16:creationId xmlns:a16="http://schemas.microsoft.com/office/drawing/2014/main" id="{9808B9AE-353D-8826-5F3A-9AC1B1A287C3}"/>
                </a:ext>
              </a:extLst>
            </p:cNvPr>
            <p:cNvSpPr txBox="1"/>
            <p:nvPr/>
          </p:nvSpPr>
          <p:spPr>
            <a:xfrm>
              <a:off x="2497088" y="5757614"/>
              <a:ext cx="2315224" cy="621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Barlow Medium"/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ea typeface="Barlow Medium"/>
                  <a:cs typeface="Barlow Medium"/>
                  <a:sym typeface="Barlow Medium"/>
                </a:rPr>
                <a:t>Desire</a:t>
              </a: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24" name="Google Shape;1011;p31">
              <a:extLst>
                <a:ext uri="{FF2B5EF4-FFF2-40B4-BE49-F238E27FC236}">
                  <a16:creationId xmlns:a16="http://schemas.microsoft.com/office/drawing/2014/main" id="{1A1DEC1B-8E60-60FD-CD27-B929884D9318}"/>
                </a:ext>
              </a:extLst>
            </p:cNvPr>
            <p:cNvSpPr txBox="1"/>
            <p:nvPr/>
          </p:nvSpPr>
          <p:spPr>
            <a:xfrm>
              <a:off x="2865305" y="7431398"/>
              <a:ext cx="2183086" cy="621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Barlow Medium"/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ea typeface="Barlow Medium"/>
                  <a:cs typeface="Barlow Medium"/>
                  <a:sym typeface="Barlow Medium"/>
                </a:rPr>
                <a:t>Action</a:t>
              </a: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38A510-7D7D-0A99-5703-1088257BECC3}"/>
              </a:ext>
            </a:extLst>
          </p:cNvPr>
          <p:cNvSpPr txBox="1"/>
          <p:nvPr/>
        </p:nvSpPr>
        <p:spPr>
          <a:xfrm>
            <a:off x="9447541" y="2874957"/>
            <a:ext cx="188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Focus on the actions and conversions!</a:t>
            </a:r>
          </a:p>
        </p:txBody>
      </p:sp>
    </p:spTree>
    <p:extLst>
      <p:ext uri="{BB962C8B-B14F-4D97-AF65-F5344CB8AC3E}">
        <p14:creationId xmlns:p14="http://schemas.microsoft.com/office/powerpoint/2010/main" val="63140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C4F2BC-FA34-32B7-5E73-F81BAE7CDCF5}"/>
              </a:ext>
            </a:extLst>
          </p:cNvPr>
          <p:cNvGrpSpPr/>
          <p:nvPr/>
        </p:nvGrpSpPr>
        <p:grpSpPr>
          <a:xfrm>
            <a:off x="6218114" y="1137465"/>
            <a:ext cx="4243698" cy="4583070"/>
            <a:chOff x="740679" y="2068655"/>
            <a:chExt cx="3194827" cy="3450320"/>
          </a:xfrm>
        </p:grpSpPr>
        <p:grpSp>
          <p:nvGrpSpPr>
            <p:cNvPr id="4" name="Google Shape;556;p23">
              <a:extLst>
                <a:ext uri="{FF2B5EF4-FFF2-40B4-BE49-F238E27FC236}">
                  <a16:creationId xmlns:a16="http://schemas.microsoft.com/office/drawing/2014/main" id="{EA3BA80F-2FB1-730B-E0F0-6213EA6469CD}"/>
                </a:ext>
              </a:extLst>
            </p:cNvPr>
            <p:cNvGrpSpPr/>
            <p:nvPr/>
          </p:nvGrpSpPr>
          <p:grpSpPr>
            <a:xfrm>
              <a:off x="740679" y="2068655"/>
              <a:ext cx="3194827" cy="788048"/>
              <a:chOff x="0" y="0"/>
              <a:chExt cx="4273433" cy="1054100"/>
            </a:xfrm>
          </p:grpSpPr>
          <p:sp>
            <p:nvSpPr>
              <p:cNvPr id="44" name="Google Shape;557;p23">
                <a:extLst>
                  <a:ext uri="{FF2B5EF4-FFF2-40B4-BE49-F238E27FC236}">
                    <a16:creationId xmlns:a16="http://schemas.microsoft.com/office/drawing/2014/main" id="{A1C65329-614C-381E-3924-FA86258442F7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005F9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5" name="Google Shape;558;p23">
                <a:extLst>
                  <a:ext uri="{FF2B5EF4-FFF2-40B4-BE49-F238E27FC236}">
                    <a16:creationId xmlns:a16="http://schemas.microsoft.com/office/drawing/2014/main" id="{0D7A54E5-8A51-AE90-18D0-C1DC7125A39D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Lead inbox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6" name="Google Shape;559;p23">
              <a:extLst>
                <a:ext uri="{FF2B5EF4-FFF2-40B4-BE49-F238E27FC236}">
                  <a16:creationId xmlns:a16="http://schemas.microsoft.com/office/drawing/2014/main" id="{469FBCE3-1BB9-BC79-A32C-3A4EF85B97A9}"/>
                </a:ext>
              </a:extLst>
            </p:cNvPr>
            <p:cNvGrpSpPr/>
            <p:nvPr/>
          </p:nvGrpSpPr>
          <p:grpSpPr>
            <a:xfrm>
              <a:off x="740679" y="2956079"/>
              <a:ext cx="3194827" cy="788048"/>
              <a:chOff x="0" y="0"/>
              <a:chExt cx="4273433" cy="1054100"/>
            </a:xfrm>
          </p:grpSpPr>
          <p:sp>
            <p:nvSpPr>
              <p:cNvPr id="42" name="Google Shape;560;p23">
                <a:extLst>
                  <a:ext uri="{FF2B5EF4-FFF2-40B4-BE49-F238E27FC236}">
                    <a16:creationId xmlns:a16="http://schemas.microsoft.com/office/drawing/2014/main" id="{65075B6F-ED22-E04F-B4E2-DF7873B8AE5E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BA242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 dirty="0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3" name="Google Shape;561;p23">
                <a:extLst>
                  <a:ext uri="{FF2B5EF4-FFF2-40B4-BE49-F238E27FC236}">
                    <a16:creationId xmlns:a16="http://schemas.microsoft.com/office/drawing/2014/main" id="{4390C673-2F44-9220-1A5C-766ACF37D74B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Qualified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7" name="Google Shape;565;p23">
              <a:extLst>
                <a:ext uri="{FF2B5EF4-FFF2-40B4-BE49-F238E27FC236}">
                  <a16:creationId xmlns:a16="http://schemas.microsoft.com/office/drawing/2014/main" id="{F972BA05-B4EA-E591-D208-10A7A6838050}"/>
                </a:ext>
              </a:extLst>
            </p:cNvPr>
            <p:cNvGrpSpPr/>
            <p:nvPr/>
          </p:nvGrpSpPr>
          <p:grpSpPr>
            <a:xfrm>
              <a:off x="740679" y="3843503"/>
              <a:ext cx="3194827" cy="788048"/>
              <a:chOff x="0" y="0"/>
              <a:chExt cx="4273433" cy="1054100"/>
            </a:xfrm>
          </p:grpSpPr>
          <p:sp>
            <p:nvSpPr>
              <p:cNvPr id="40" name="Google Shape;566;p23">
                <a:extLst>
                  <a:ext uri="{FF2B5EF4-FFF2-40B4-BE49-F238E27FC236}">
                    <a16:creationId xmlns:a16="http://schemas.microsoft.com/office/drawing/2014/main" id="{06ACDD4E-8CBA-569F-4D92-7E5EF3E3390F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E19A2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 dirty="0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1" name="Google Shape;567;p23">
                <a:extLst>
                  <a:ext uri="{FF2B5EF4-FFF2-40B4-BE49-F238E27FC236}">
                    <a16:creationId xmlns:a16="http://schemas.microsoft.com/office/drawing/2014/main" id="{DB1782DF-7D7A-004E-F5D4-1E09BC683EF4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Proposal/meeting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8" name="Google Shape;571;p23">
              <a:extLst>
                <a:ext uri="{FF2B5EF4-FFF2-40B4-BE49-F238E27FC236}">
                  <a16:creationId xmlns:a16="http://schemas.microsoft.com/office/drawing/2014/main" id="{26F39B1D-B6C4-21AD-D51F-76B59CA68D81}"/>
                </a:ext>
              </a:extLst>
            </p:cNvPr>
            <p:cNvGrpSpPr/>
            <p:nvPr/>
          </p:nvGrpSpPr>
          <p:grpSpPr>
            <a:xfrm>
              <a:off x="740679" y="4730927"/>
              <a:ext cx="3194827" cy="788048"/>
              <a:chOff x="0" y="0"/>
              <a:chExt cx="4273433" cy="1054100"/>
            </a:xfrm>
          </p:grpSpPr>
          <p:sp>
            <p:nvSpPr>
              <p:cNvPr id="38" name="Google Shape;572;p23">
                <a:extLst>
                  <a:ext uri="{FF2B5EF4-FFF2-40B4-BE49-F238E27FC236}">
                    <a16:creationId xmlns:a16="http://schemas.microsoft.com/office/drawing/2014/main" id="{EBA898F3-4A00-3A83-2412-8CAAACBD937E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65994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 dirty="0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9" name="Google Shape;573;p23">
                <a:extLst>
                  <a:ext uri="{FF2B5EF4-FFF2-40B4-BE49-F238E27FC236}">
                    <a16:creationId xmlns:a16="http://schemas.microsoft.com/office/drawing/2014/main" id="{E4C573B6-22AD-062F-A4A6-C15044BBA17D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Closed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9" name="Google Shape;578;p23">
              <a:extLst>
                <a:ext uri="{FF2B5EF4-FFF2-40B4-BE49-F238E27FC236}">
                  <a16:creationId xmlns:a16="http://schemas.microsoft.com/office/drawing/2014/main" id="{BBF41FCB-000B-E5F1-D9D3-1F25D6A468F3}"/>
                </a:ext>
              </a:extLst>
            </p:cNvPr>
            <p:cNvGrpSpPr/>
            <p:nvPr/>
          </p:nvGrpSpPr>
          <p:grpSpPr>
            <a:xfrm>
              <a:off x="2145732" y="2696145"/>
              <a:ext cx="392211" cy="392211"/>
              <a:chOff x="0" y="0"/>
              <a:chExt cx="524624" cy="524624"/>
            </a:xfrm>
          </p:grpSpPr>
          <p:sp>
            <p:nvSpPr>
              <p:cNvPr id="36" name="Google Shape;579;p23">
                <a:extLst>
                  <a:ext uri="{FF2B5EF4-FFF2-40B4-BE49-F238E27FC236}">
                    <a16:creationId xmlns:a16="http://schemas.microsoft.com/office/drawing/2014/main" id="{3A7868D9-B74A-0E7B-9309-082247DE68C0}"/>
                  </a:ext>
                </a:extLst>
              </p:cNvPr>
              <p:cNvSpPr/>
              <p:nvPr/>
            </p:nvSpPr>
            <p:spPr>
              <a:xfrm>
                <a:off x="0" y="0"/>
                <a:ext cx="524624" cy="524624"/>
              </a:xfrm>
              <a:prstGeom prst="ellipse">
                <a:avLst/>
              </a:prstGeom>
              <a:solidFill>
                <a:srgbClr val="F7F5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7" name="Google Shape;580;p23">
                <a:extLst>
                  <a:ext uri="{FF2B5EF4-FFF2-40B4-BE49-F238E27FC236}">
                    <a16:creationId xmlns:a16="http://schemas.microsoft.com/office/drawing/2014/main" id="{8159783B-ADB8-2571-94F5-A85A9672DA60}"/>
                  </a:ext>
                </a:extLst>
              </p:cNvPr>
              <p:cNvSpPr/>
              <p:nvPr/>
            </p:nvSpPr>
            <p:spPr>
              <a:xfrm>
                <a:off x="77835" y="77834"/>
                <a:ext cx="368955" cy="36895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lose/>
                    <a:moveTo>
                      <a:pt x="15036" y="13236"/>
                    </a:moveTo>
                    <a:lnTo>
                      <a:pt x="11436" y="16836"/>
                    </a:lnTo>
                    <a:cubicBezTo>
                      <a:pt x="11084" y="17188"/>
                      <a:pt x="10516" y="17188"/>
                      <a:pt x="10164" y="16836"/>
                    </a:cubicBezTo>
                    <a:lnTo>
                      <a:pt x="6564" y="13236"/>
                    </a:lnTo>
                    <a:cubicBezTo>
                      <a:pt x="6306" y="12979"/>
                      <a:pt x="6229" y="12592"/>
                      <a:pt x="6368" y="12255"/>
                    </a:cubicBezTo>
                    <a:cubicBezTo>
                      <a:pt x="6508" y="11920"/>
                      <a:pt x="6836" y="11700"/>
                      <a:pt x="7200" y="11700"/>
                    </a:cubicBezTo>
                    <a:lnTo>
                      <a:pt x="9900" y="11700"/>
                    </a:lnTo>
                    <a:lnTo>
                      <a:pt x="9900" y="5400"/>
                    </a:lnTo>
                    <a:cubicBezTo>
                      <a:pt x="9900" y="4903"/>
                      <a:pt x="10303" y="4500"/>
                      <a:pt x="10800" y="4500"/>
                    </a:cubicBezTo>
                    <a:cubicBezTo>
                      <a:pt x="11297" y="4500"/>
                      <a:pt x="11700" y="4903"/>
                      <a:pt x="11700" y="5400"/>
                    </a:cubicBezTo>
                    <a:lnTo>
                      <a:pt x="11700" y="11700"/>
                    </a:lnTo>
                    <a:lnTo>
                      <a:pt x="14400" y="11700"/>
                    </a:lnTo>
                    <a:cubicBezTo>
                      <a:pt x="14764" y="11700"/>
                      <a:pt x="15092" y="11920"/>
                      <a:pt x="15232" y="12255"/>
                    </a:cubicBezTo>
                    <a:cubicBezTo>
                      <a:pt x="15371" y="12592"/>
                      <a:pt x="15294" y="12979"/>
                      <a:pt x="15036" y="13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7150" tIns="17150" rIns="17150" bIns="1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30" name="Google Shape;581;p23">
              <a:extLst>
                <a:ext uri="{FF2B5EF4-FFF2-40B4-BE49-F238E27FC236}">
                  <a16:creationId xmlns:a16="http://schemas.microsoft.com/office/drawing/2014/main" id="{CDDAC53D-2A35-E55E-0ABC-6C47F5096081}"/>
                </a:ext>
              </a:extLst>
            </p:cNvPr>
            <p:cNvGrpSpPr/>
            <p:nvPr/>
          </p:nvGrpSpPr>
          <p:grpSpPr>
            <a:xfrm>
              <a:off x="2145732" y="3586892"/>
              <a:ext cx="392211" cy="392211"/>
              <a:chOff x="0" y="0"/>
              <a:chExt cx="524624" cy="524624"/>
            </a:xfrm>
          </p:grpSpPr>
          <p:sp>
            <p:nvSpPr>
              <p:cNvPr id="34" name="Google Shape;582;p23">
                <a:extLst>
                  <a:ext uri="{FF2B5EF4-FFF2-40B4-BE49-F238E27FC236}">
                    <a16:creationId xmlns:a16="http://schemas.microsoft.com/office/drawing/2014/main" id="{894B45FF-8736-7EAB-6082-F65CC3E070A3}"/>
                  </a:ext>
                </a:extLst>
              </p:cNvPr>
              <p:cNvSpPr/>
              <p:nvPr/>
            </p:nvSpPr>
            <p:spPr>
              <a:xfrm>
                <a:off x="0" y="0"/>
                <a:ext cx="524624" cy="524624"/>
              </a:xfrm>
              <a:prstGeom prst="ellipse">
                <a:avLst/>
              </a:prstGeom>
              <a:solidFill>
                <a:srgbClr val="F7F5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5" name="Google Shape;583;p23">
                <a:extLst>
                  <a:ext uri="{FF2B5EF4-FFF2-40B4-BE49-F238E27FC236}">
                    <a16:creationId xmlns:a16="http://schemas.microsoft.com/office/drawing/2014/main" id="{B0E72E6F-4E69-35BE-799B-4B3912D16AE3}"/>
                  </a:ext>
                </a:extLst>
              </p:cNvPr>
              <p:cNvSpPr/>
              <p:nvPr/>
            </p:nvSpPr>
            <p:spPr>
              <a:xfrm>
                <a:off x="77835" y="77834"/>
                <a:ext cx="368955" cy="36895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lose/>
                    <a:moveTo>
                      <a:pt x="15036" y="13236"/>
                    </a:moveTo>
                    <a:lnTo>
                      <a:pt x="11436" y="16836"/>
                    </a:lnTo>
                    <a:cubicBezTo>
                      <a:pt x="11084" y="17188"/>
                      <a:pt x="10516" y="17188"/>
                      <a:pt x="10164" y="16836"/>
                    </a:cubicBezTo>
                    <a:lnTo>
                      <a:pt x="6564" y="13236"/>
                    </a:lnTo>
                    <a:cubicBezTo>
                      <a:pt x="6306" y="12979"/>
                      <a:pt x="6229" y="12592"/>
                      <a:pt x="6368" y="12255"/>
                    </a:cubicBezTo>
                    <a:cubicBezTo>
                      <a:pt x="6508" y="11920"/>
                      <a:pt x="6836" y="11700"/>
                      <a:pt x="7200" y="11700"/>
                    </a:cubicBezTo>
                    <a:lnTo>
                      <a:pt x="9900" y="11700"/>
                    </a:lnTo>
                    <a:lnTo>
                      <a:pt x="9900" y="5400"/>
                    </a:lnTo>
                    <a:cubicBezTo>
                      <a:pt x="9900" y="4903"/>
                      <a:pt x="10303" y="4500"/>
                      <a:pt x="10800" y="4500"/>
                    </a:cubicBezTo>
                    <a:cubicBezTo>
                      <a:pt x="11297" y="4500"/>
                      <a:pt x="11700" y="4903"/>
                      <a:pt x="11700" y="5400"/>
                    </a:cubicBezTo>
                    <a:lnTo>
                      <a:pt x="11700" y="11700"/>
                    </a:lnTo>
                    <a:lnTo>
                      <a:pt x="14400" y="11700"/>
                    </a:lnTo>
                    <a:cubicBezTo>
                      <a:pt x="14764" y="11700"/>
                      <a:pt x="15092" y="11920"/>
                      <a:pt x="15232" y="12255"/>
                    </a:cubicBezTo>
                    <a:cubicBezTo>
                      <a:pt x="15371" y="12592"/>
                      <a:pt x="15294" y="12979"/>
                      <a:pt x="15036" y="13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7150" tIns="17150" rIns="17150" bIns="1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31" name="Google Shape;587;p23">
              <a:extLst>
                <a:ext uri="{FF2B5EF4-FFF2-40B4-BE49-F238E27FC236}">
                  <a16:creationId xmlns:a16="http://schemas.microsoft.com/office/drawing/2014/main" id="{842D56AF-CCC0-F248-8E43-59569A9C2611}"/>
                </a:ext>
              </a:extLst>
            </p:cNvPr>
            <p:cNvGrpSpPr/>
            <p:nvPr/>
          </p:nvGrpSpPr>
          <p:grpSpPr>
            <a:xfrm>
              <a:off x="2145732" y="4480966"/>
              <a:ext cx="392211" cy="392211"/>
              <a:chOff x="0" y="0"/>
              <a:chExt cx="524624" cy="524624"/>
            </a:xfrm>
          </p:grpSpPr>
          <p:sp>
            <p:nvSpPr>
              <p:cNvPr id="32" name="Google Shape;588;p23">
                <a:extLst>
                  <a:ext uri="{FF2B5EF4-FFF2-40B4-BE49-F238E27FC236}">
                    <a16:creationId xmlns:a16="http://schemas.microsoft.com/office/drawing/2014/main" id="{2854F964-2760-99EA-6B06-8DEAAB24FD89}"/>
                  </a:ext>
                </a:extLst>
              </p:cNvPr>
              <p:cNvSpPr/>
              <p:nvPr/>
            </p:nvSpPr>
            <p:spPr>
              <a:xfrm>
                <a:off x="0" y="0"/>
                <a:ext cx="524624" cy="524624"/>
              </a:xfrm>
              <a:prstGeom prst="ellipse">
                <a:avLst/>
              </a:prstGeom>
              <a:solidFill>
                <a:srgbClr val="F7F5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3" name="Google Shape;589;p23">
                <a:extLst>
                  <a:ext uri="{FF2B5EF4-FFF2-40B4-BE49-F238E27FC236}">
                    <a16:creationId xmlns:a16="http://schemas.microsoft.com/office/drawing/2014/main" id="{DD87A129-AC9E-5C24-6B01-1B1B0E708425}"/>
                  </a:ext>
                </a:extLst>
              </p:cNvPr>
              <p:cNvSpPr/>
              <p:nvPr/>
            </p:nvSpPr>
            <p:spPr>
              <a:xfrm>
                <a:off x="77835" y="77834"/>
                <a:ext cx="368955" cy="36895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lose/>
                    <a:moveTo>
                      <a:pt x="15036" y="13236"/>
                    </a:moveTo>
                    <a:lnTo>
                      <a:pt x="11436" y="16836"/>
                    </a:lnTo>
                    <a:cubicBezTo>
                      <a:pt x="11084" y="17188"/>
                      <a:pt x="10516" y="17188"/>
                      <a:pt x="10164" y="16836"/>
                    </a:cubicBezTo>
                    <a:lnTo>
                      <a:pt x="6564" y="13236"/>
                    </a:lnTo>
                    <a:cubicBezTo>
                      <a:pt x="6306" y="12979"/>
                      <a:pt x="6229" y="12592"/>
                      <a:pt x="6368" y="12255"/>
                    </a:cubicBezTo>
                    <a:cubicBezTo>
                      <a:pt x="6508" y="11920"/>
                      <a:pt x="6836" y="11700"/>
                      <a:pt x="7200" y="11700"/>
                    </a:cubicBezTo>
                    <a:lnTo>
                      <a:pt x="9900" y="11700"/>
                    </a:lnTo>
                    <a:lnTo>
                      <a:pt x="9900" y="5400"/>
                    </a:lnTo>
                    <a:cubicBezTo>
                      <a:pt x="9900" y="4903"/>
                      <a:pt x="10303" y="4500"/>
                      <a:pt x="10800" y="4500"/>
                    </a:cubicBezTo>
                    <a:cubicBezTo>
                      <a:pt x="11297" y="4500"/>
                      <a:pt x="11700" y="4903"/>
                      <a:pt x="11700" y="5400"/>
                    </a:cubicBezTo>
                    <a:lnTo>
                      <a:pt x="11700" y="11700"/>
                    </a:lnTo>
                    <a:lnTo>
                      <a:pt x="14400" y="11700"/>
                    </a:lnTo>
                    <a:cubicBezTo>
                      <a:pt x="14764" y="11700"/>
                      <a:pt x="15092" y="11920"/>
                      <a:pt x="15232" y="12255"/>
                    </a:cubicBezTo>
                    <a:cubicBezTo>
                      <a:pt x="15371" y="12592"/>
                      <a:pt x="15294" y="12979"/>
                      <a:pt x="15036" y="13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7150" tIns="17150" rIns="17150" bIns="1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D0F107E-3186-27DD-927C-008460C48CC9}"/>
              </a:ext>
            </a:extLst>
          </p:cNvPr>
          <p:cNvSpPr txBox="1">
            <a:spLocks/>
          </p:cNvSpPr>
          <p:nvPr/>
        </p:nvSpPr>
        <p:spPr>
          <a:xfrm>
            <a:off x="449339" y="2225791"/>
            <a:ext cx="4558553" cy="12032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Sales pipeline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DEC5791-965D-FB11-70BD-021CB3496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39" y="3429001"/>
            <a:ext cx="4558553" cy="3646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 visual representation of your marketing and sales process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3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3057F6D-8F8B-1788-A949-B91D371FB277}"/>
              </a:ext>
            </a:extLst>
          </p:cNvPr>
          <p:cNvGrpSpPr/>
          <p:nvPr/>
        </p:nvGrpSpPr>
        <p:grpSpPr>
          <a:xfrm>
            <a:off x="740679" y="1783100"/>
            <a:ext cx="3194827" cy="3450320"/>
            <a:chOff x="740679" y="2068655"/>
            <a:chExt cx="3194827" cy="3450320"/>
          </a:xfrm>
        </p:grpSpPr>
        <p:grpSp>
          <p:nvGrpSpPr>
            <p:cNvPr id="3" name="Google Shape;556;p23">
              <a:extLst>
                <a:ext uri="{FF2B5EF4-FFF2-40B4-BE49-F238E27FC236}">
                  <a16:creationId xmlns:a16="http://schemas.microsoft.com/office/drawing/2014/main" id="{76FB5223-72C6-662A-31D8-208A556EA380}"/>
                </a:ext>
              </a:extLst>
            </p:cNvPr>
            <p:cNvGrpSpPr/>
            <p:nvPr/>
          </p:nvGrpSpPr>
          <p:grpSpPr>
            <a:xfrm>
              <a:off x="740679" y="2068655"/>
              <a:ext cx="3194827" cy="788048"/>
              <a:chOff x="0" y="0"/>
              <a:chExt cx="4273433" cy="1054100"/>
            </a:xfrm>
          </p:grpSpPr>
          <p:sp>
            <p:nvSpPr>
              <p:cNvPr id="34" name="Google Shape;557;p23">
                <a:extLst>
                  <a:ext uri="{FF2B5EF4-FFF2-40B4-BE49-F238E27FC236}">
                    <a16:creationId xmlns:a16="http://schemas.microsoft.com/office/drawing/2014/main" id="{72C979AB-E652-D415-8A13-7B5B989C0A48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005F9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5" name="Google Shape;558;p23">
                <a:extLst>
                  <a:ext uri="{FF2B5EF4-FFF2-40B4-BE49-F238E27FC236}">
                    <a16:creationId xmlns:a16="http://schemas.microsoft.com/office/drawing/2014/main" id="{E29220D4-E4BE-7F74-4937-5682C1860F81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Lead inbox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" name="Google Shape;559;p23">
              <a:extLst>
                <a:ext uri="{FF2B5EF4-FFF2-40B4-BE49-F238E27FC236}">
                  <a16:creationId xmlns:a16="http://schemas.microsoft.com/office/drawing/2014/main" id="{B9992908-FB6C-4634-7CA8-F233D2BCD3EE}"/>
                </a:ext>
              </a:extLst>
            </p:cNvPr>
            <p:cNvGrpSpPr/>
            <p:nvPr/>
          </p:nvGrpSpPr>
          <p:grpSpPr>
            <a:xfrm>
              <a:off x="740679" y="2956079"/>
              <a:ext cx="3194827" cy="788048"/>
              <a:chOff x="0" y="0"/>
              <a:chExt cx="4273433" cy="1054100"/>
            </a:xfrm>
          </p:grpSpPr>
          <p:sp>
            <p:nvSpPr>
              <p:cNvPr id="32" name="Google Shape;560;p23">
                <a:extLst>
                  <a:ext uri="{FF2B5EF4-FFF2-40B4-BE49-F238E27FC236}">
                    <a16:creationId xmlns:a16="http://schemas.microsoft.com/office/drawing/2014/main" id="{EF57D53B-C4A1-FED4-EC16-A2CDEC5A6EC6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BA242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 dirty="0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3" name="Google Shape;561;p23">
                <a:extLst>
                  <a:ext uri="{FF2B5EF4-FFF2-40B4-BE49-F238E27FC236}">
                    <a16:creationId xmlns:a16="http://schemas.microsoft.com/office/drawing/2014/main" id="{D488CD34-CA31-A6F5-D637-F49A55BCA2C8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Qualified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" name="Google Shape;565;p23">
              <a:extLst>
                <a:ext uri="{FF2B5EF4-FFF2-40B4-BE49-F238E27FC236}">
                  <a16:creationId xmlns:a16="http://schemas.microsoft.com/office/drawing/2014/main" id="{3A684FC2-A976-4AF3-2F08-6F14FBDF7CF1}"/>
                </a:ext>
              </a:extLst>
            </p:cNvPr>
            <p:cNvGrpSpPr/>
            <p:nvPr/>
          </p:nvGrpSpPr>
          <p:grpSpPr>
            <a:xfrm>
              <a:off x="740679" y="3843503"/>
              <a:ext cx="3194827" cy="788048"/>
              <a:chOff x="0" y="0"/>
              <a:chExt cx="4273433" cy="1054100"/>
            </a:xfrm>
          </p:grpSpPr>
          <p:sp>
            <p:nvSpPr>
              <p:cNvPr id="28" name="Google Shape;566;p23">
                <a:extLst>
                  <a:ext uri="{FF2B5EF4-FFF2-40B4-BE49-F238E27FC236}">
                    <a16:creationId xmlns:a16="http://schemas.microsoft.com/office/drawing/2014/main" id="{089BA04C-4093-7E5E-D12D-DCA6F07BCA54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E19A2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 dirty="0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9" name="Google Shape;567;p23">
                <a:extLst>
                  <a:ext uri="{FF2B5EF4-FFF2-40B4-BE49-F238E27FC236}">
                    <a16:creationId xmlns:a16="http://schemas.microsoft.com/office/drawing/2014/main" id="{E72EF44C-24D8-8FD3-E500-99C49AE278A7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Proposal/meeting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8" name="Google Shape;571;p23">
              <a:extLst>
                <a:ext uri="{FF2B5EF4-FFF2-40B4-BE49-F238E27FC236}">
                  <a16:creationId xmlns:a16="http://schemas.microsoft.com/office/drawing/2014/main" id="{7F72325F-4310-7E50-703C-98699A584FB3}"/>
                </a:ext>
              </a:extLst>
            </p:cNvPr>
            <p:cNvGrpSpPr/>
            <p:nvPr/>
          </p:nvGrpSpPr>
          <p:grpSpPr>
            <a:xfrm>
              <a:off x="740679" y="4730927"/>
              <a:ext cx="3194827" cy="788048"/>
              <a:chOff x="0" y="0"/>
              <a:chExt cx="4273433" cy="1054100"/>
            </a:xfrm>
          </p:grpSpPr>
          <p:sp>
            <p:nvSpPr>
              <p:cNvPr id="24" name="Google Shape;572;p23">
                <a:extLst>
                  <a:ext uri="{FF2B5EF4-FFF2-40B4-BE49-F238E27FC236}">
                    <a16:creationId xmlns:a16="http://schemas.microsoft.com/office/drawing/2014/main" id="{8552C22A-AB55-5A8E-0B86-3D740AAF0C20}"/>
                  </a:ext>
                </a:extLst>
              </p:cNvPr>
              <p:cNvSpPr/>
              <p:nvPr/>
            </p:nvSpPr>
            <p:spPr>
              <a:xfrm>
                <a:off x="0" y="0"/>
                <a:ext cx="4273433" cy="1054100"/>
              </a:xfrm>
              <a:prstGeom prst="roundRect">
                <a:avLst>
                  <a:gd name="adj" fmla="val 9752"/>
                </a:avLst>
              </a:prstGeom>
              <a:solidFill>
                <a:srgbClr val="65994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 dirty="0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" name="Google Shape;573;p23">
                <a:extLst>
                  <a:ext uri="{FF2B5EF4-FFF2-40B4-BE49-F238E27FC236}">
                    <a16:creationId xmlns:a16="http://schemas.microsoft.com/office/drawing/2014/main" id="{9B4EEA22-B75E-810E-24A8-894DB935C61E}"/>
                  </a:ext>
                </a:extLst>
              </p:cNvPr>
              <p:cNvSpPr/>
              <p:nvPr/>
            </p:nvSpPr>
            <p:spPr>
              <a:xfrm>
                <a:off x="537794" y="260656"/>
                <a:ext cx="3197844" cy="471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9050" tIns="19050" rIns="19050" bIns="190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Barlow SemiBold"/>
                  <a:buNone/>
                </a:pPr>
                <a:r>
                  <a:rPr lang="en-GB" b="0" i="0" u="none" strike="noStrike" cap="none" dirty="0">
                    <a:solidFill>
                      <a:schemeClr val="lt1"/>
                    </a:solidFill>
                    <a:latin typeface="Aptos" panose="020B0004020202020204" pitchFamily="34" charset="0"/>
                    <a:ea typeface="Barlow SemiBold"/>
                    <a:cs typeface="Barlow SemiBold"/>
                    <a:sym typeface="Barlow SemiBold"/>
                  </a:rPr>
                  <a:t>Closed</a:t>
                </a:r>
                <a:endParaRPr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9" name="Google Shape;578;p23">
              <a:extLst>
                <a:ext uri="{FF2B5EF4-FFF2-40B4-BE49-F238E27FC236}">
                  <a16:creationId xmlns:a16="http://schemas.microsoft.com/office/drawing/2014/main" id="{693ED6E5-32E1-AE97-8CCF-62A09609C8F2}"/>
                </a:ext>
              </a:extLst>
            </p:cNvPr>
            <p:cNvGrpSpPr/>
            <p:nvPr/>
          </p:nvGrpSpPr>
          <p:grpSpPr>
            <a:xfrm>
              <a:off x="2145732" y="2696145"/>
              <a:ext cx="392211" cy="392211"/>
              <a:chOff x="0" y="0"/>
              <a:chExt cx="524624" cy="524624"/>
            </a:xfrm>
          </p:grpSpPr>
          <p:sp>
            <p:nvSpPr>
              <p:cNvPr id="22" name="Google Shape;579;p23">
                <a:extLst>
                  <a:ext uri="{FF2B5EF4-FFF2-40B4-BE49-F238E27FC236}">
                    <a16:creationId xmlns:a16="http://schemas.microsoft.com/office/drawing/2014/main" id="{E6B4C120-372C-AA82-F191-76557963D682}"/>
                  </a:ext>
                </a:extLst>
              </p:cNvPr>
              <p:cNvSpPr/>
              <p:nvPr/>
            </p:nvSpPr>
            <p:spPr>
              <a:xfrm>
                <a:off x="0" y="0"/>
                <a:ext cx="524624" cy="524624"/>
              </a:xfrm>
              <a:prstGeom prst="ellipse">
                <a:avLst/>
              </a:prstGeom>
              <a:solidFill>
                <a:srgbClr val="F7F5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" name="Google Shape;580;p23">
                <a:extLst>
                  <a:ext uri="{FF2B5EF4-FFF2-40B4-BE49-F238E27FC236}">
                    <a16:creationId xmlns:a16="http://schemas.microsoft.com/office/drawing/2014/main" id="{7580B4C4-5ABB-8BFD-AA37-AF5601C58509}"/>
                  </a:ext>
                </a:extLst>
              </p:cNvPr>
              <p:cNvSpPr/>
              <p:nvPr/>
            </p:nvSpPr>
            <p:spPr>
              <a:xfrm>
                <a:off x="77835" y="77834"/>
                <a:ext cx="368955" cy="36895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lose/>
                    <a:moveTo>
                      <a:pt x="15036" y="13236"/>
                    </a:moveTo>
                    <a:lnTo>
                      <a:pt x="11436" y="16836"/>
                    </a:lnTo>
                    <a:cubicBezTo>
                      <a:pt x="11084" y="17188"/>
                      <a:pt x="10516" y="17188"/>
                      <a:pt x="10164" y="16836"/>
                    </a:cubicBezTo>
                    <a:lnTo>
                      <a:pt x="6564" y="13236"/>
                    </a:lnTo>
                    <a:cubicBezTo>
                      <a:pt x="6306" y="12979"/>
                      <a:pt x="6229" y="12592"/>
                      <a:pt x="6368" y="12255"/>
                    </a:cubicBezTo>
                    <a:cubicBezTo>
                      <a:pt x="6508" y="11920"/>
                      <a:pt x="6836" y="11700"/>
                      <a:pt x="7200" y="11700"/>
                    </a:cubicBezTo>
                    <a:lnTo>
                      <a:pt x="9900" y="11700"/>
                    </a:lnTo>
                    <a:lnTo>
                      <a:pt x="9900" y="5400"/>
                    </a:lnTo>
                    <a:cubicBezTo>
                      <a:pt x="9900" y="4903"/>
                      <a:pt x="10303" y="4500"/>
                      <a:pt x="10800" y="4500"/>
                    </a:cubicBezTo>
                    <a:cubicBezTo>
                      <a:pt x="11297" y="4500"/>
                      <a:pt x="11700" y="4903"/>
                      <a:pt x="11700" y="5400"/>
                    </a:cubicBezTo>
                    <a:lnTo>
                      <a:pt x="11700" y="11700"/>
                    </a:lnTo>
                    <a:lnTo>
                      <a:pt x="14400" y="11700"/>
                    </a:lnTo>
                    <a:cubicBezTo>
                      <a:pt x="14764" y="11700"/>
                      <a:pt x="15092" y="11920"/>
                      <a:pt x="15232" y="12255"/>
                    </a:cubicBezTo>
                    <a:cubicBezTo>
                      <a:pt x="15371" y="12592"/>
                      <a:pt x="15294" y="12979"/>
                      <a:pt x="15036" y="13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7150" tIns="17150" rIns="17150" bIns="1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0" name="Google Shape;581;p23">
              <a:extLst>
                <a:ext uri="{FF2B5EF4-FFF2-40B4-BE49-F238E27FC236}">
                  <a16:creationId xmlns:a16="http://schemas.microsoft.com/office/drawing/2014/main" id="{51BF07B1-71F6-FEA9-3109-8E3ABDD3CC3A}"/>
                </a:ext>
              </a:extLst>
            </p:cNvPr>
            <p:cNvGrpSpPr/>
            <p:nvPr/>
          </p:nvGrpSpPr>
          <p:grpSpPr>
            <a:xfrm>
              <a:off x="2145732" y="3586892"/>
              <a:ext cx="392211" cy="392211"/>
              <a:chOff x="0" y="0"/>
              <a:chExt cx="524624" cy="524624"/>
            </a:xfrm>
          </p:grpSpPr>
          <p:sp>
            <p:nvSpPr>
              <p:cNvPr id="20" name="Google Shape;582;p23">
                <a:extLst>
                  <a:ext uri="{FF2B5EF4-FFF2-40B4-BE49-F238E27FC236}">
                    <a16:creationId xmlns:a16="http://schemas.microsoft.com/office/drawing/2014/main" id="{2F4A0231-B397-AA56-03FD-6EA8C14A780E}"/>
                  </a:ext>
                </a:extLst>
              </p:cNvPr>
              <p:cNvSpPr/>
              <p:nvPr/>
            </p:nvSpPr>
            <p:spPr>
              <a:xfrm>
                <a:off x="0" y="0"/>
                <a:ext cx="524624" cy="524624"/>
              </a:xfrm>
              <a:prstGeom prst="ellipse">
                <a:avLst/>
              </a:prstGeom>
              <a:solidFill>
                <a:srgbClr val="F7F5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1" name="Google Shape;583;p23">
                <a:extLst>
                  <a:ext uri="{FF2B5EF4-FFF2-40B4-BE49-F238E27FC236}">
                    <a16:creationId xmlns:a16="http://schemas.microsoft.com/office/drawing/2014/main" id="{77799670-7365-3397-715D-0B0438937403}"/>
                  </a:ext>
                </a:extLst>
              </p:cNvPr>
              <p:cNvSpPr/>
              <p:nvPr/>
            </p:nvSpPr>
            <p:spPr>
              <a:xfrm>
                <a:off x="77835" y="77834"/>
                <a:ext cx="368955" cy="36895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lose/>
                    <a:moveTo>
                      <a:pt x="15036" y="13236"/>
                    </a:moveTo>
                    <a:lnTo>
                      <a:pt x="11436" y="16836"/>
                    </a:lnTo>
                    <a:cubicBezTo>
                      <a:pt x="11084" y="17188"/>
                      <a:pt x="10516" y="17188"/>
                      <a:pt x="10164" y="16836"/>
                    </a:cubicBezTo>
                    <a:lnTo>
                      <a:pt x="6564" y="13236"/>
                    </a:lnTo>
                    <a:cubicBezTo>
                      <a:pt x="6306" y="12979"/>
                      <a:pt x="6229" y="12592"/>
                      <a:pt x="6368" y="12255"/>
                    </a:cubicBezTo>
                    <a:cubicBezTo>
                      <a:pt x="6508" y="11920"/>
                      <a:pt x="6836" y="11700"/>
                      <a:pt x="7200" y="11700"/>
                    </a:cubicBezTo>
                    <a:lnTo>
                      <a:pt x="9900" y="11700"/>
                    </a:lnTo>
                    <a:lnTo>
                      <a:pt x="9900" y="5400"/>
                    </a:lnTo>
                    <a:cubicBezTo>
                      <a:pt x="9900" y="4903"/>
                      <a:pt x="10303" y="4500"/>
                      <a:pt x="10800" y="4500"/>
                    </a:cubicBezTo>
                    <a:cubicBezTo>
                      <a:pt x="11297" y="4500"/>
                      <a:pt x="11700" y="4903"/>
                      <a:pt x="11700" y="5400"/>
                    </a:cubicBezTo>
                    <a:lnTo>
                      <a:pt x="11700" y="11700"/>
                    </a:lnTo>
                    <a:lnTo>
                      <a:pt x="14400" y="11700"/>
                    </a:lnTo>
                    <a:cubicBezTo>
                      <a:pt x="14764" y="11700"/>
                      <a:pt x="15092" y="11920"/>
                      <a:pt x="15232" y="12255"/>
                    </a:cubicBezTo>
                    <a:cubicBezTo>
                      <a:pt x="15371" y="12592"/>
                      <a:pt x="15294" y="12979"/>
                      <a:pt x="15036" y="13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7150" tIns="17150" rIns="17150" bIns="1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2" name="Google Shape;587;p23">
              <a:extLst>
                <a:ext uri="{FF2B5EF4-FFF2-40B4-BE49-F238E27FC236}">
                  <a16:creationId xmlns:a16="http://schemas.microsoft.com/office/drawing/2014/main" id="{BB786ECF-3315-057F-1CFA-571FA5E4FC8F}"/>
                </a:ext>
              </a:extLst>
            </p:cNvPr>
            <p:cNvGrpSpPr/>
            <p:nvPr/>
          </p:nvGrpSpPr>
          <p:grpSpPr>
            <a:xfrm>
              <a:off x="2145732" y="4480966"/>
              <a:ext cx="392211" cy="392211"/>
              <a:chOff x="0" y="0"/>
              <a:chExt cx="524624" cy="524624"/>
            </a:xfrm>
          </p:grpSpPr>
          <p:sp>
            <p:nvSpPr>
              <p:cNvPr id="16" name="Google Shape;588;p23">
                <a:extLst>
                  <a:ext uri="{FF2B5EF4-FFF2-40B4-BE49-F238E27FC236}">
                    <a16:creationId xmlns:a16="http://schemas.microsoft.com/office/drawing/2014/main" id="{A9150C0A-2AC8-F2FE-1A5A-475FEBCE6D62}"/>
                  </a:ext>
                </a:extLst>
              </p:cNvPr>
              <p:cNvSpPr/>
              <p:nvPr/>
            </p:nvSpPr>
            <p:spPr>
              <a:xfrm>
                <a:off x="0" y="0"/>
                <a:ext cx="524624" cy="524624"/>
              </a:xfrm>
              <a:prstGeom prst="ellipse">
                <a:avLst/>
              </a:prstGeom>
              <a:solidFill>
                <a:srgbClr val="F7F5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455"/>
                  </a:buClr>
                  <a:buSzPts val="1100"/>
                  <a:buFont typeface="Helvetica Neue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" name="Google Shape;589;p23">
                <a:extLst>
                  <a:ext uri="{FF2B5EF4-FFF2-40B4-BE49-F238E27FC236}">
                    <a16:creationId xmlns:a16="http://schemas.microsoft.com/office/drawing/2014/main" id="{0E6FB087-A422-B5C3-57AD-3479B7BA1632}"/>
                  </a:ext>
                </a:extLst>
              </p:cNvPr>
              <p:cNvSpPr/>
              <p:nvPr/>
            </p:nvSpPr>
            <p:spPr>
              <a:xfrm>
                <a:off x="77835" y="77834"/>
                <a:ext cx="368955" cy="36895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4"/>
                      <a:pt x="4836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close/>
                    <a:moveTo>
                      <a:pt x="15036" y="13236"/>
                    </a:moveTo>
                    <a:lnTo>
                      <a:pt x="11436" y="16836"/>
                    </a:lnTo>
                    <a:cubicBezTo>
                      <a:pt x="11084" y="17188"/>
                      <a:pt x="10516" y="17188"/>
                      <a:pt x="10164" y="16836"/>
                    </a:cubicBezTo>
                    <a:lnTo>
                      <a:pt x="6564" y="13236"/>
                    </a:lnTo>
                    <a:cubicBezTo>
                      <a:pt x="6306" y="12979"/>
                      <a:pt x="6229" y="12592"/>
                      <a:pt x="6368" y="12255"/>
                    </a:cubicBezTo>
                    <a:cubicBezTo>
                      <a:pt x="6508" y="11920"/>
                      <a:pt x="6836" y="11700"/>
                      <a:pt x="7200" y="11700"/>
                    </a:cubicBezTo>
                    <a:lnTo>
                      <a:pt x="9900" y="11700"/>
                    </a:lnTo>
                    <a:lnTo>
                      <a:pt x="9900" y="5400"/>
                    </a:lnTo>
                    <a:cubicBezTo>
                      <a:pt x="9900" y="4903"/>
                      <a:pt x="10303" y="4500"/>
                      <a:pt x="10800" y="4500"/>
                    </a:cubicBezTo>
                    <a:cubicBezTo>
                      <a:pt x="11297" y="4500"/>
                      <a:pt x="11700" y="4903"/>
                      <a:pt x="11700" y="5400"/>
                    </a:cubicBezTo>
                    <a:lnTo>
                      <a:pt x="11700" y="11700"/>
                    </a:lnTo>
                    <a:lnTo>
                      <a:pt x="14400" y="11700"/>
                    </a:lnTo>
                    <a:cubicBezTo>
                      <a:pt x="14764" y="11700"/>
                      <a:pt x="15092" y="11920"/>
                      <a:pt x="15232" y="12255"/>
                    </a:cubicBezTo>
                    <a:cubicBezTo>
                      <a:pt x="15371" y="12592"/>
                      <a:pt x="15294" y="12979"/>
                      <a:pt x="15036" y="13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7150" tIns="17150" rIns="17150" bIns="1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endParaRPr sz="1200" b="0" i="0" u="none" strike="noStrike" cap="none">
                  <a:solidFill>
                    <a:srgbClr val="525455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FE197C-E742-BA0F-36A8-EA822811B6F0}"/>
              </a:ext>
            </a:extLst>
          </p:cNvPr>
          <p:cNvCxnSpPr>
            <a:cxnSpLocks/>
          </p:cNvCxnSpPr>
          <p:nvPr/>
        </p:nvCxnSpPr>
        <p:spPr>
          <a:xfrm flipH="1">
            <a:off x="3935506" y="2196636"/>
            <a:ext cx="121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7466C4-E275-35AD-2B49-EEC6042F1460}"/>
              </a:ext>
            </a:extLst>
          </p:cNvPr>
          <p:cNvCxnSpPr>
            <a:cxnSpLocks/>
          </p:cNvCxnSpPr>
          <p:nvPr/>
        </p:nvCxnSpPr>
        <p:spPr>
          <a:xfrm flipH="1">
            <a:off x="3935506" y="3054163"/>
            <a:ext cx="121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CBD696-C9C1-9A97-479C-8DEDC1571962}"/>
              </a:ext>
            </a:extLst>
          </p:cNvPr>
          <p:cNvSpPr txBox="1"/>
          <p:nvPr/>
        </p:nvSpPr>
        <p:spPr>
          <a:xfrm>
            <a:off x="5271246" y="2869497"/>
            <a:ext cx="63380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Aptos" panose="020B0004020202020204" pitchFamily="34" charset="0"/>
              </a:rPr>
              <a:t>20 leads qualified every month that are a good fit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B2566ED-E370-522F-2882-276E6D637DB1}"/>
              </a:ext>
            </a:extLst>
          </p:cNvPr>
          <p:cNvCxnSpPr>
            <a:cxnSpLocks/>
          </p:cNvCxnSpPr>
          <p:nvPr/>
        </p:nvCxnSpPr>
        <p:spPr>
          <a:xfrm flipH="1">
            <a:off x="3935506" y="3956870"/>
            <a:ext cx="121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0EC7F33-6C80-4AFF-C7C0-AD975FCB579B}"/>
              </a:ext>
            </a:extLst>
          </p:cNvPr>
          <p:cNvSpPr txBox="1"/>
          <p:nvPr/>
        </p:nvSpPr>
        <p:spPr>
          <a:xfrm>
            <a:off x="5271245" y="3772204"/>
            <a:ext cx="63380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10 sales meetings per month</a:t>
            </a:r>
            <a:endParaRPr lang="en-US" sz="1800" dirty="0">
              <a:latin typeface="Aptos" panose="020B00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B842D9-1578-7FFF-D13A-12A5D73B2E04}"/>
              </a:ext>
            </a:extLst>
          </p:cNvPr>
          <p:cNvCxnSpPr>
            <a:cxnSpLocks/>
          </p:cNvCxnSpPr>
          <p:nvPr/>
        </p:nvCxnSpPr>
        <p:spPr>
          <a:xfrm flipH="1">
            <a:off x="3935506" y="4810918"/>
            <a:ext cx="121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8EFA5-42F1-C445-F792-E07F541C8E0D}"/>
              </a:ext>
            </a:extLst>
          </p:cNvPr>
          <p:cNvSpPr txBox="1"/>
          <p:nvPr/>
        </p:nvSpPr>
        <p:spPr>
          <a:xfrm>
            <a:off x="5271245" y="4626252"/>
            <a:ext cx="63380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5 new members per month at an average of $500</a:t>
            </a:r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A0E9888-9C9F-E233-56DB-BB3090E9D74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168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Chamber example</a:t>
            </a:r>
            <a:endParaRPr lang="en-US" sz="4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D472A9-10ED-B945-DC40-78C1BC37100A}"/>
              </a:ext>
            </a:extLst>
          </p:cNvPr>
          <p:cNvSpPr txBox="1"/>
          <p:nvPr/>
        </p:nvSpPr>
        <p:spPr>
          <a:xfrm>
            <a:off x="5271244" y="1873470"/>
            <a:ext cx="6338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Aptos" panose="020B0004020202020204" pitchFamily="34" charset="0"/>
              </a:rPr>
              <a:t>40 new leads monthly from 1) email newsletter subscriptions 2) monitoring new business starts 3) former members</a:t>
            </a:r>
          </a:p>
        </p:txBody>
      </p:sp>
    </p:spTree>
    <p:extLst>
      <p:ext uri="{BB962C8B-B14F-4D97-AF65-F5344CB8AC3E}">
        <p14:creationId xmlns:p14="http://schemas.microsoft.com/office/powerpoint/2010/main" val="292821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Sales pipeline example</a:t>
            </a:r>
            <a:endParaRPr lang="en-US" sz="6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8920B7-B8AA-619A-D071-28CFE0394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26114"/>
              </p:ext>
            </p:extLst>
          </p:nvPr>
        </p:nvGraphicFramePr>
        <p:xfrm>
          <a:off x="697008" y="1825626"/>
          <a:ext cx="10797984" cy="466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776">
                  <a:extLst>
                    <a:ext uri="{9D8B030D-6E8A-4147-A177-3AD203B41FA5}">
                      <a16:colId xmlns:a16="http://schemas.microsoft.com/office/drawing/2014/main" val="3201589299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2980664608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1052821259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1280874861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1410675343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2790250201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3652263731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3573856068"/>
                    </a:ext>
                  </a:extLst>
                </a:gridCol>
                <a:gridCol w="1199776">
                  <a:extLst>
                    <a:ext uri="{9D8B030D-6E8A-4147-A177-3AD203B41FA5}">
                      <a16:colId xmlns:a16="http://schemas.microsoft.com/office/drawing/2014/main" val="1682822625"/>
                    </a:ext>
                  </a:extLst>
                </a:gridCol>
              </a:tblGrid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Company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Contact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Amount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Stage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Probability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Forecast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Close date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Rep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Next activity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06838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ABC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Abraham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New lead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8/31/2024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001958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DEF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Dexter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Qualified</a:t>
                      </a:r>
                    </a:p>
                  </a:txBody>
                  <a:tcPr anchor="ctr">
                    <a:solidFill>
                      <a:srgbClr val="BA24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7/31/2024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Call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485909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GHI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Gail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Meeting</a:t>
                      </a:r>
                    </a:p>
                  </a:txBody>
                  <a:tcPr anchor="ctr">
                    <a:solidFill>
                      <a:srgbClr val="BA24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8/15/2024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Follow-up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058915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JKL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Jackie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Proposal</a:t>
                      </a:r>
                    </a:p>
                  </a:txBody>
                  <a:tcPr anchor="ctr">
                    <a:solidFill>
                      <a:srgbClr val="E19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7/19/2024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Check-in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763020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MNO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Mobley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Negotiation</a:t>
                      </a:r>
                    </a:p>
                  </a:txBody>
                  <a:tcPr anchor="ctr">
                    <a:solidFill>
                      <a:srgbClr val="E19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9/30/2024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Check-in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468355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PQR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Pam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Closed Won</a:t>
                      </a:r>
                    </a:p>
                  </a:txBody>
                  <a:tcPr anchor="ctr">
                    <a:solidFill>
                      <a:srgbClr val="6599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7/18/2024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Thank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116573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STU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Sarah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Closed Lost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7/10/2024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</a:rPr>
                        <a:t>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061728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ptos" panose="020B0004020202020204" pitchFamily="34" charset="0"/>
                        </a:rPr>
                        <a:t>$6,080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31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75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Forecast</a:t>
            </a:r>
            <a:endParaRPr lang="en-US" sz="6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E6A93A-59A1-3B97-1156-EDBAC0403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15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44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About us: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Chamber: ~1,600 members / 3,000 reps</a:t>
            </a:r>
          </a:p>
          <a:p>
            <a:r>
              <a:rPr lang="en-US" dirty="0">
                <a:latin typeface="Aptos" panose="020B0004020202020204" pitchFamily="34" charset="0"/>
              </a:rPr>
              <a:t>Braunfels Foundation Trust (501c3): ~120 Barons/Baronesses</a:t>
            </a:r>
          </a:p>
          <a:p>
            <a:r>
              <a:rPr lang="en-US" dirty="0">
                <a:latin typeface="Aptos" panose="020B0004020202020204" pitchFamily="34" charset="0"/>
              </a:rPr>
              <a:t>Convention &amp; Tourism Fund: ~$2.7m annual revenue</a:t>
            </a:r>
          </a:p>
          <a:p>
            <a:r>
              <a:rPr lang="en-US" dirty="0">
                <a:latin typeface="Aptos" panose="020B0004020202020204" pitchFamily="34" charset="0"/>
              </a:rPr>
              <a:t>Economic Development Foundation: ~110 investors</a:t>
            </a:r>
          </a:p>
          <a:p>
            <a:r>
              <a:rPr lang="en-US" dirty="0">
                <a:latin typeface="Aptos" panose="020B0004020202020204" pitchFamily="34" charset="0"/>
              </a:rPr>
              <a:t>Economic Development Corporation: ~$11m annual revenue</a:t>
            </a:r>
          </a:p>
          <a:p>
            <a:r>
              <a:rPr lang="en-US" dirty="0">
                <a:latin typeface="Aptos" panose="020B0004020202020204" pitchFamily="34" charset="0"/>
              </a:rPr>
              <a:t>Summary: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~ $6m total revenue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17 staff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5 boards</a:t>
            </a:r>
          </a:p>
          <a:p>
            <a:pPr lvl="1"/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1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Pipeline health (sales velocity)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Total number of opportunities</a:t>
            </a:r>
          </a:p>
          <a:p>
            <a:pPr marL="457200" indent="-457200"/>
            <a:r>
              <a:rPr lang="en-US" dirty="0"/>
              <a:t>Average value (or lifetime value)</a:t>
            </a:r>
          </a:p>
          <a:p>
            <a:pPr marL="457200" indent="-457200"/>
            <a:r>
              <a:rPr lang="en-US" dirty="0"/>
              <a:t>Win (or conversion) rate</a:t>
            </a:r>
          </a:p>
          <a:p>
            <a:pPr marL="457200" indent="-457200"/>
            <a:r>
              <a:rPr lang="en-US" dirty="0"/>
              <a:t>Length of sales cycle</a:t>
            </a:r>
          </a:p>
          <a:p>
            <a:pPr marL="457200" indent="-457200"/>
            <a:endParaRPr lang="en-US" dirty="0"/>
          </a:p>
          <a:p>
            <a:pPr marL="0" indent="0">
              <a:buNone/>
            </a:pPr>
            <a:r>
              <a:rPr lang="en-US" dirty="0"/>
              <a:t>(# x $ x %) / L = V</a:t>
            </a:r>
          </a:p>
          <a:p>
            <a:pPr marL="0" indent="0">
              <a:buNone/>
            </a:pPr>
            <a:r>
              <a:rPr lang="en-US" dirty="0"/>
              <a:t>(100 x $500 x 25%) / 30 = 416.67 per day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rcular image of a park with people and trees&#10;&#10;Description automatically generated">
            <a:extLst>
              <a:ext uri="{FF2B5EF4-FFF2-40B4-BE49-F238E27FC236}">
                <a16:creationId xmlns:a16="http://schemas.microsoft.com/office/drawing/2014/main" id="{B8A99460-5D65-C376-244B-C466CDC3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96" y="1390650"/>
            <a:ext cx="4432300" cy="4076700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07A953B1-3ED8-9617-105F-CD68AABDE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556335"/>
              </p:ext>
            </p:extLst>
          </p:nvPr>
        </p:nvGraphicFramePr>
        <p:xfrm>
          <a:off x="385761" y="271463"/>
          <a:ext cx="11644313" cy="702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Suitcase with solid fill">
            <a:extLst>
              <a:ext uri="{FF2B5EF4-FFF2-40B4-BE49-F238E27FC236}">
                <a16:creationId xmlns:a16="http://schemas.microsoft.com/office/drawing/2014/main" id="{96B9FA23-DB6B-0298-06C4-4BE4A0C74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4306" y="1390498"/>
            <a:ext cx="414240" cy="414240"/>
          </a:xfrm>
          <a:prstGeom prst="rect">
            <a:avLst/>
          </a:prstGeom>
        </p:spPr>
      </p:pic>
      <p:pic>
        <p:nvPicPr>
          <p:cNvPr id="5" name="Graphic 4" descr="Home1 with solid fill">
            <a:extLst>
              <a:ext uri="{FF2B5EF4-FFF2-40B4-BE49-F238E27FC236}">
                <a16:creationId xmlns:a16="http://schemas.microsoft.com/office/drawing/2014/main" id="{14897887-AE11-FA63-ED78-1BDB89F2CC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18861" y="1387772"/>
            <a:ext cx="416966" cy="416966"/>
          </a:xfrm>
          <a:prstGeom prst="rect">
            <a:avLst/>
          </a:prstGeom>
        </p:spPr>
      </p:pic>
      <p:pic>
        <p:nvPicPr>
          <p:cNvPr id="6" name="Graphic 5" descr="Work from home desk with solid fill">
            <a:extLst>
              <a:ext uri="{FF2B5EF4-FFF2-40B4-BE49-F238E27FC236}">
                <a16:creationId xmlns:a16="http://schemas.microsoft.com/office/drawing/2014/main" id="{E961EB8F-5C69-4034-3122-B4C4FACF5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77008" y="4660788"/>
            <a:ext cx="416966" cy="416966"/>
          </a:xfrm>
          <a:prstGeom prst="rect">
            <a:avLst/>
          </a:prstGeom>
        </p:spPr>
      </p:pic>
      <p:pic>
        <p:nvPicPr>
          <p:cNvPr id="7" name="Graphic 6" descr="Remote work with solid fill">
            <a:extLst>
              <a:ext uri="{FF2B5EF4-FFF2-40B4-BE49-F238E27FC236}">
                <a16:creationId xmlns:a16="http://schemas.microsoft.com/office/drawing/2014/main" id="{76B0224A-53EB-F30B-4ABC-D96914F113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22857" y="5772584"/>
            <a:ext cx="416966" cy="416966"/>
          </a:xfrm>
          <a:prstGeom prst="rect">
            <a:avLst/>
          </a:prstGeom>
        </p:spPr>
      </p:pic>
      <p:pic>
        <p:nvPicPr>
          <p:cNvPr id="8" name="Graphic 7" descr="Family with two children with solid fill">
            <a:extLst>
              <a:ext uri="{FF2B5EF4-FFF2-40B4-BE49-F238E27FC236}">
                <a16:creationId xmlns:a16="http://schemas.microsoft.com/office/drawing/2014/main" id="{7F30064D-515A-9DD5-AB74-E511B79E9A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29265" y="4732228"/>
            <a:ext cx="416966" cy="416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E4254-FE0C-EC9F-0698-E114ADAB98BC}"/>
              </a:ext>
            </a:extLst>
          </p:cNvPr>
          <p:cNvSpPr txBox="1"/>
          <p:nvPr/>
        </p:nvSpPr>
        <p:spPr>
          <a:xfrm>
            <a:off x="4122858" y="614937"/>
            <a:ext cx="105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59E07"/>
                </a:solidFill>
                <a:latin typeface="Aptos" panose="020B0004020202020204" pitchFamily="34" charset="0"/>
              </a:rPr>
              <a:t>1. VISIT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0CE38-2BF5-A3D5-7840-3670F3BB3733}"/>
              </a:ext>
            </a:extLst>
          </p:cNvPr>
          <p:cNvSpPr txBox="1"/>
          <p:nvPr/>
        </p:nvSpPr>
        <p:spPr>
          <a:xfrm>
            <a:off x="7498776" y="614937"/>
            <a:ext cx="105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59E07"/>
                </a:solidFill>
                <a:latin typeface="Aptos" panose="020B0004020202020204" pitchFamily="34" charset="0"/>
              </a:rPr>
              <a:t>2. LIVE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D7376-1C27-B392-64E9-85E5EA977F8C}"/>
              </a:ext>
            </a:extLst>
          </p:cNvPr>
          <p:cNvSpPr txBox="1"/>
          <p:nvPr/>
        </p:nvSpPr>
        <p:spPr>
          <a:xfrm>
            <a:off x="8555911" y="3786188"/>
            <a:ext cx="126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59E07"/>
                </a:solidFill>
                <a:latin typeface="Aptos" panose="020B0004020202020204" pitchFamily="34" charset="0"/>
              </a:rPr>
              <a:t>3.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673BE-F6D2-6679-0F0B-80251104A110}"/>
              </a:ext>
            </a:extLst>
          </p:cNvPr>
          <p:cNvSpPr txBox="1"/>
          <p:nvPr/>
        </p:nvSpPr>
        <p:spPr>
          <a:xfrm>
            <a:off x="5529087" y="5364765"/>
            <a:ext cx="165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59E07"/>
                </a:solidFill>
                <a:latin typeface="Aptos" panose="020B0004020202020204" pitchFamily="34" charset="0"/>
              </a:rPr>
              <a:t>4. BUSINESS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E2F8B-91DB-DBD1-B160-03B85D26ECB6}"/>
              </a:ext>
            </a:extLst>
          </p:cNvPr>
          <p:cNvSpPr txBox="1"/>
          <p:nvPr/>
        </p:nvSpPr>
        <p:spPr>
          <a:xfrm>
            <a:off x="2710371" y="3767680"/>
            <a:ext cx="128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59E07"/>
                </a:solidFill>
                <a:latin typeface="Aptos" panose="020B0004020202020204" pitchFamily="34" charset="0"/>
              </a:rPr>
              <a:t>5. 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7176A-5E7F-B6BE-316A-B9BA674FB82A}"/>
              </a:ext>
            </a:extLst>
          </p:cNvPr>
          <p:cNvSpPr txBox="1"/>
          <p:nvPr/>
        </p:nvSpPr>
        <p:spPr>
          <a:xfrm>
            <a:off x="4833775" y="2708929"/>
            <a:ext cx="2805434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ptos" panose="020B0004020202020204" pitchFamily="34" charset="0"/>
              </a:rPr>
              <a:t>It all starts with a visit</a:t>
            </a:r>
          </a:p>
          <a:p>
            <a:pPr algn="ctr"/>
            <a:r>
              <a:rPr lang="en-US" sz="1080" b="1" i="1" dirty="0">
                <a:latin typeface="Korolev Medium" panose="02000606000000020004" pitchFamily="2" charset="0"/>
              </a:rPr>
              <a:t>-Maura Gast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23DCD2AC-E1F3-65B7-8092-6D4C15B0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2625CE-38B3-2C49-BE0F-6536937368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Tourism marketing</a:t>
            </a:r>
            <a:endParaRPr lang="en-US" sz="6000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B7AE87BC-4908-35EE-AB8C-FC85EB84A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495059"/>
              </p:ext>
            </p:extLst>
          </p:nvPr>
        </p:nvGraphicFramePr>
        <p:xfrm>
          <a:off x="838200" y="2057400"/>
          <a:ext cx="9935867" cy="449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58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Tourism marketing mediums</a:t>
            </a:r>
            <a:endParaRPr lang="en-US" sz="6000" dirty="0"/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3438F5EC-6FF3-8579-4E98-9C985E8C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97" r="713" b="6863"/>
          <a:stretch/>
        </p:blipFill>
        <p:spPr>
          <a:xfrm>
            <a:off x="-1" y="1858780"/>
            <a:ext cx="12192001" cy="49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56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2574"/>
            <a:ext cx="4376956" cy="1325563"/>
          </a:xfrm>
        </p:spPr>
        <p:txBody>
          <a:bodyPr anchor="b">
            <a:normAutofit fontScale="90000"/>
          </a:bodyPr>
          <a:lstStyle/>
          <a:p>
            <a:pPr algn="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Tourism marketing</a:t>
            </a:r>
            <a:endParaRPr lang="en-US" sz="6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F7E41-2D91-D659-3639-3FD022C5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13480"/>
            <a:ext cx="4376956" cy="4293733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Aptos" panose="020B0004020202020204" pitchFamily="34" charset="0"/>
              </a:rPr>
              <a:t>Primary Markets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DFW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Houston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Austin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San Antonio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Harlingen/McAllen</a:t>
            </a:r>
          </a:p>
          <a:p>
            <a:pPr lvl="1" algn="r"/>
            <a:endParaRPr lang="en-US" dirty="0">
              <a:latin typeface="Aptos" panose="020B0004020202020204" pitchFamily="34" charset="0"/>
            </a:endParaRPr>
          </a:p>
          <a:p>
            <a:pPr algn="r"/>
            <a:r>
              <a:rPr lang="en-US" sz="2400" dirty="0">
                <a:latin typeface="Aptos" panose="020B0004020202020204" pitchFamily="34" charset="0"/>
              </a:rPr>
              <a:t>Secondary Markets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Corpus Christi</a:t>
            </a:r>
          </a:p>
          <a:p>
            <a:pPr lvl="1" algn="r"/>
            <a:r>
              <a:rPr lang="en-US" sz="2000" dirty="0">
                <a:latin typeface="Aptos" panose="020B0004020202020204" pitchFamily="34" charset="0"/>
              </a:rPr>
              <a:t>Midland/Odessa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5568A8-328B-043D-718D-C1E3B5554EC2}"/>
              </a:ext>
            </a:extLst>
          </p:cNvPr>
          <p:cNvGrpSpPr/>
          <p:nvPr/>
        </p:nvGrpSpPr>
        <p:grpSpPr>
          <a:xfrm>
            <a:off x="6096000" y="985384"/>
            <a:ext cx="5415138" cy="4635488"/>
            <a:chOff x="6167262" y="878183"/>
            <a:chExt cx="5872578" cy="5123792"/>
          </a:xfrm>
        </p:grpSpPr>
        <p:pic>
          <p:nvPicPr>
            <p:cNvPr id="6" name="Picture 18" descr="A map of texas with cities&#10;&#10;Description automatically generated with medium confidence">
              <a:extLst>
                <a:ext uri="{FF2B5EF4-FFF2-40B4-BE49-F238E27FC236}">
                  <a16:creationId xmlns:a16="http://schemas.microsoft.com/office/drawing/2014/main" id="{3CF7A13C-4D23-3518-8DFA-328E5032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7262" y="878183"/>
              <a:ext cx="5872578" cy="511527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B2F7F1-90A0-D3FD-B9F5-52B88B48CFB1}"/>
                </a:ext>
              </a:extLst>
            </p:cNvPr>
            <p:cNvSpPr/>
            <p:nvPr/>
          </p:nvSpPr>
          <p:spPr>
            <a:xfrm>
              <a:off x="7173959" y="2764057"/>
              <a:ext cx="1046164" cy="823787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828A25-93CF-0592-8C28-A88730AE0757}"/>
                </a:ext>
              </a:extLst>
            </p:cNvPr>
            <p:cNvSpPr/>
            <p:nvPr/>
          </p:nvSpPr>
          <p:spPr>
            <a:xfrm>
              <a:off x="9394083" y="1240507"/>
              <a:ext cx="1704969" cy="701002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447F65-62D0-0F8B-1C11-2E9B81431E7E}"/>
                </a:ext>
              </a:extLst>
            </p:cNvPr>
            <p:cNvSpPr/>
            <p:nvPr/>
          </p:nvSpPr>
          <p:spPr>
            <a:xfrm>
              <a:off x="8953546" y="3725702"/>
              <a:ext cx="1124344" cy="309076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785BC0-9A95-FB60-E12A-B9A55C75091A}"/>
                </a:ext>
              </a:extLst>
            </p:cNvPr>
            <p:cNvSpPr/>
            <p:nvPr/>
          </p:nvSpPr>
          <p:spPr>
            <a:xfrm>
              <a:off x="8801946" y="5430868"/>
              <a:ext cx="2136770" cy="571107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0BC22B-FDB7-BB8A-31CF-F4DBD0138EA5}"/>
                </a:ext>
              </a:extLst>
            </p:cNvPr>
            <p:cNvSpPr/>
            <p:nvPr/>
          </p:nvSpPr>
          <p:spPr>
            <a:xfrm>
              <a:off x="9792150" y="4015015"/>
              <a:ext cx="1124344" cy="309076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763E90-11C2-9C64-790B-3EFC9F8EF835}"/>
                </a:ext>
              </a:extLst>
            </p:cNvPr>
            <p:cNvSpPr/>
            <p:nvPr/>
          </p:nvSpPr>
          <p:spPr>
            <a:xfrm>
              <a:off x="8220123" y="4046630"/>
              <a:ext cx="1466847" cy="518023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A3DCC3-6720-333C-D253-B9964453341A}"/>
                </a:ext>
              </a:extLst>
            </p:cNvPr>
            <p:cNvSpPr/>
            <p:nvPr/>
          </p:nvSpPr>
          <p:spPr>
            <a:xfrm>
              <a:off x="9686970" y="4818699"/>
              <a:ext cx="1466847" cy="518023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476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Tourism marketing KPIs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25EEB2-3A8B-3992-A850-D5A920FD8FD7}"/>
              </a:ext>
            </a:extLst>
          </p:cNvPr>
          <p:cNvGrpSpPr/>
          <p:nvPr/>
        </p:nvGrpSpPr>
        <p:grpSpPr>
          <a:xfrm>
            <a:off x="838200" y="2647924"/>
            <a:ext cx="3265714" cy="2513670"/>
            <a:chOff x="1166049" y="2388931"/>
            <a:chExt cx="2030720" cy="25136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E45D43-85BF-CF35-7103-5C0F20130E0D}"/>
                </a:ext>
              </a:extLst>
            </p:cNvPr>
            <p:cNvSpPr/>
            <p:nvPr/>
          </p:nvSpPr>
          <p:spPr>
            <a:xfrm>
              <a:off x="1166049" y="4113844"/>
              <a:ext cx="2030720" cy="7887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ptos" panose="020B0004020202020204" pitchFamily="34" charset="0"/>
                </a:rPr>
                <a:t>6 of 7 target markets with advertising grew visitation</a:t>
              </a:r>
              <a:endParaRPr lang="en-US" sz="1600" dirty="0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C77C1-9A00-57D8-44B5-7C21D27CE578}"/>
                </a:ext>
              </a:extLst>
            </p:cNvPr>
            <p:cNvSpPr/>
            <p:nvPr/>
          </p:nvSpPr>
          <p:spPr>
            <a:xfrm>
              <a:off x="1166049" y="2388931"/>
              <a:ext cx="2030720" cy="17249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+.2%</a:t>
              </a:r>
              <a:r>
                <a:rPr lang="en-US" sz="4800" b="1" dirty="0">
                  <a:latin typeface="Aptos" panose="020B0004020202020204" pitchFamily="34" charset="0"/>
                </a:rPr>
                <a:t> </a:t>
              </a:r>
              <a:r>
                <a:rPr lang="en-US" sz="2400" b="1" dirty="0">
                  <a:latin typeface="Aptos" panose="020B0004020202020204" pitchFamily="34" charset="0"/>
                </a:rPr>
                <a:t>VISITATION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039628-E412-CDBF-02C7-29BFD1BCDD27}"/>
              </a:ext>
            </a:extLst>
          </p:cNvPr>
          <p:cNvGrpSpPr/>
          <p:nvPr/>
        </p:nvGrpSpPr>
        <p:grpSpPr>
          <a:xfrm>
            <a:off x="4363216" y="2647924"/>
            <a:ext cx="3265714" cy="2513670"/>
            <a:chOff x="3777401" y="2388931"/>
            <a:chExt cx="2030720" cy="25136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AE81AD-530A-B3B1-226D-55BFFD54B929}"/>
                </a:ext>
              </a:extLst>
            </p:cNvPr>
            <p:cNvSpPr/>
            <p:nvPr/>
          </p:nvSpPr>
          <p:spPr>
            <a:xfrm>
              <a:off x="3777401" y="4113844"/>
              <a:ext cx="2030720" cy="788757"/>
            </a:xfrm>
            <a:prstGeom prst="rect">
              <a:avLst/>
            </a:prstGeom>
            <a:solidFill>
              <a:srgbClr val="F59E07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ptos" panose="020B0004020202020204" pitchFamily="34" charset="0"/>
                </a:rPr>
                <a:t>All target markets with advertising showed growth (CC was flat). Houston had largest increase.</a:t>
              </a:r>
              <a:endParaRPr lang="en-US" sz="200" dirty="0">
                <a:latin typeface="Aptos" panose="020B00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A5C367-898F-D2EC-999A-D405C8124343}"/>
                </a:ext>
              </a:extLst>
            </p:cNvPr>
            <p:cNvSpPr/>
            <p:nvPr/>
          </p:nvSpPr>
          <p:spPr>
            <a:xfrm>
              <a:off x="3777401" y="2388931"/>
              <a:ext cx="2030720" cy="17249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59E07"/>
                  </a:solidFill>
                  <a:latin typeface="Aptos" panose="020B0004020202020204" pitchFamily="34" charset="0"/>
                </a:rPr>
                <a:t>+2.3%</a:t>
              </a:r>
              <a:r>
                <a:rPr lang="en-US" sz="6000" b="1" dirty="0">
                  <a:solidFill>
                    <a:schemeClr val="accent5"/>
                  </a:solidFill>
                  <a:latin typeface="Aptos" panose="020B0004020202020204" pitchFamily="34" charset="0"/>
                </a:rPr>
                <a:t> </a:t>
              </a:r>
              <a:r>
                <a:rPr lang="en-US" sz="2400" b="1" dirty="0">
                  <a:latin typeface="Aptos" panose="020B0004020202020204" pitchFamily="34" charset="0"/>
                </a:rPr>
                <a:t>OVERNIGHTS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98BE07-0C9B-1EDF-D218-C713C815BB3F}"/>
              </a:ext>
            </a:extLst>
          </p:cNvPr>
          <p:cNvGrpSpPr/>
          <p:nvPr/>
        </p:nvGrpSpPr>
        <p:grpSpPr>
          <a:xfrm>
            <a:off x="7888232" y="2647924"/>
            <a:ext cx="3265714" cy="2513670"/>
            <a:chOff x="3777401" y="2388931"/>
            <a:chExt cx="2342015" cy="25136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16635D-688B-884F-E2E5-AC4EFA954AB8}"/>
                </a:ext>
              </a:extLst>
            </p:cNvPr>
            <p:cNvSpPr/>
            <p:nvPr/>
          </p:nvSpPr>
          <p:spPr>
            <a:xfrm>
              <a:off x="3777401" y="4113844"/>
              <a:ext cx="2342015" cy="788757"/>
            </a:xfrm>
            <a:prstGeom prst="rect">
              <a:avLst/>
            </a:prstGeom>
            <a:solidFill>
              <a:srgbClr val="71AD46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ptos" panose="020B0004020202020204" pitchFamily="34" charset="0"/>
                </a:rPr>
                <a:t>Inflation is having an impact on overall spend; however, we remain positive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C4BFA5-4958-41D6-B344-F87FCB04ED47}"/>
                </a:ext>
              </a:extLst>
            </p:cNvPr>
            <p:cNvSpPr/>
            <p:nvPr/>
          </p:nvSpPr>
          <p:spPr>
            <a:xfrm>
              <a:off x="3777401" y="2388931"/>
              <a:ext cx="2342015" cy="17249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71AD46"/>
                  </a:solidFill>
                  <a:latin typeface="Aptos" panose="020B0004020202020204" pitchFamily="34" charset="0"/>
                </a:rPr>
                <a:t>+1.3% </a:t>
              </a:r>
              <a:r>
                <a:rPr lang="en-US" sz="2400" b="1" dirty="0">
                  <a:latin typeface="Aptos" panose="020B0004020202020204" pitchFamily="34" charset="0"/>
                </a:rPr>
                <a:t>VISITOR SPEND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77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405"/>
            <a:ext cx="5159829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Economic Development</a:t>
            </a:r>
            <a:r>
              <a:rPr lang="en-US" sz="6000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F7E41-2D91-D659-3639-3FD022C5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6968"/>
            <a:ext cx="5159829" cy="2945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effective 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techniques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84032-3EEF-23C1-5FF4-CB2A2F731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83"/>
          <a:stretch/>
        </p:blipFill>
        <p:spPr>
          <a:xfrm>
            <a:off x="6817660" y="1127077"/>
            <a:ext cx="4113708" cy="4603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12538-5673-1178-FD42-1F1B08AFD034}"/>
              </a:ext>
            </a:extLst>
          </p:cNvPr>
          <p:cNvSpPr txBox="1"/>
          <p:nvPr/>
        </p:nvSpPr>
        <p:spPr>
          <a:xfrm>
            <a:off x="122829" y="6449704"/>
            <a:ext cx="28933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DCI 2023 Winning Strategies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2640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E14E-C622-B06E-DD79-9FADC051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Economic Development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42951-4D5D-D59A-6733-ACE2332771D1}"/>
              </a:ext>
            </a:extLst>
          </p:cNvPr>
          <p:cNvSpPr txBox="1"/>
          <p:nvPr/>
        </p:nvSpPr>
        <p:spPr>
          <a:xfrm>
            <a:off x="838200" y="1371473"/>
            <a:ext cx="943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Leading sources of information influencing executive perceptions of an area’s business climate, by respondent type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7C849-86AC-DFFB-7676-7013190A87DC}"/>
              </a:ext>
            </a:extLst>
          </p:cNvPr>
          <p:cNvSpPr txBox="1"/>
          <p:nvPr/>
        </p:nvSpPr>
        <p:spPr>
          <a:xfrm>
            <a:off x="122829" y="6449704"/>
            <a:ext cx="28933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DCI 2023 Winning Strategies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5C782-E629-E174-882A-CE38FA066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4"/>
          <a:stretch/>
        </p:blipFill>
        <p:spPr>
          <a:xfrm>
            <a:off x="1810604" y="2222378"/>
            <a:ext cx="7510817" cy="40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EcoDev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leads</a:t>
            </a:r>
            <a:endParaRPr lang="en-US" sz="6000" dirty="0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DFBE6C5-6949-1932-BE25-557A55023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663075"/>
              </p:ext>
            </p:extLst>
          </p:nvPr>
        </p:nvGraphicFramePr>
        <p:xfrm>
          <a:off x="911668" y="1715172"/>
          <a:ext cx="4689028" cy="471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B7E80AD-5C0B-4460-51D1-096EDE133069}"/>
              </a:ext>
            </a:extLst>
          </p:cNvPr>
          <p:cNvSpPr txBox="1"/>
          <p:nvPr/>
        </p:nvSpPr>
        <p:spPr>
          <a:xfrm>
            <a:off x="5823176" y="2259204"/>
            <a:ext cx="360040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Wingdings 3" panose="05040102010807070707" pitchFamily="18" charset="2"/>
              <a:buChar char="w"/>
            </a:pPr>
            <a:r>
              <a:rPr lang="en-US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43</a:t>
            </a:r>
            <a:r>
              <a:rPr lang="en-US" dirty="0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 leads for Q2</a:t>
            </a:r>
            <a:endParaRPr lang="en-US" dirty="0">
              <a:solidFill>
                <a:srgbClr val="002E3E"/>
              </a:solidFill>
              <a:latin typeface="DaxPro" panose="020B0504030101020102" pitchFamily="34" charset="0"/>
              <a:cs typeface="Arial" panose="020B0604020202020204" pitchFamily="34" charset="0"/>
            </a:endParaRPr>
          </a:p>
          <a:p>
            <a:pPr marL="285750" indent="-285750" defTabSz="457200">
              <a:spcAft>
                <a:spcPts val="600"/>
              </a:spcAft>
              <a:buFont typeface="Wingdings 3" panose="05040102010807070707" pitchFamily="18" charset="2"/>
              <a:buChar char="w"/>
            </a:pPr>
            <a:r>
              <a:rPr lang="en-US" dirty="0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9 leads converted to projects</a:t>
            </a:r>
          </a:p>
          <a:p>
            <a:pPr marL="285750" indent="-285750" defTabSz="457200">
              <a:spcAft>
                <a:spcPts val="600"/>
              </a:spcAft>
              <a:buFont typeface="Wingdings 3" panose="05040102010807070707" pitchFamily="18" charset="2"/>
              <a:buChar char="w"/>
            </a:pPr>
            <a:r>
              <a:rPr lang="en-US" dirty="0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63% of leads in manufacturing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1BE7EC-8CD3-D1F9-CE84-AD741E8E2C84}"/>
              </a:ext>
            </a:extLst>
          </p:cNvPr>
          <p:cNvSpPr txBox="1"/>
          <p:nvPr/>
        </p:nvSpPr>
        <p:spPr>
          <a:xfrm>
            <a:off x="5442129" y="1772920"/>
            <a:ext cx="217732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accent1"/>
                </a:solidFill>
                <a:latin typeface="DaxCompactPro-Medium" panose="020B0604020101020102" pitchFamily="34" charset="0"/>
                <a:ea typeface="+mj-ea"/>
                <a:cs typeface="Arial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D7A"/>
                </a:solidFill>
                <a:effectLst/>
                <a:uLnTx/>
                <a:uFillTx/>
                <a:latin typeface="DaxCompactPro-Medium" panose="020B0604020101020102" pitchFamily="34" charset="0"/>
                <a:ea typeface="+mj-ea"/>
                <a:cs typeface="Arial"/>
              </a:rPr>
              <a:t>Q2 2024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31C914-0E72-8211-BB61-66EB2333EBB1}"/>
              </a:ext>
            </a:extLst>
          </p:cNvPr>
          <p:cNvSpPr txBox="1"/>
          <p:nvPr/>
        </p:nvSpPr>
        <p:spPr>
          <a:xfrm>
            <a:off x="5442129" y="3911023"/>
            <a:ext cx="434340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accent1"/>
                </a:solidFill>
                <a:latin typeface="DaxCompactPro-Medium" panose="020B0604020101020102" pitchFamily="34" charset="0"/>
                <a:ea typeface="+mj-ea"/>
                <a:cs typeface="Arial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D7A"/>
                </a:solidFill>
                <a:effectLst/>
                <a:uLnTx/>
                <a:uFillTx/>
                <a:latin typeface="DaxCompactPro-Medium" panose="020B0604020101020102" pitchFamily="34" charset="0"/>
                <a:ea typeface="+mj-ea"/>
                <a:cs typeface="Arial"/>
              </a:rPr>
              <a:t>Midyear Point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E3E"/>
                </a:solidFill>
                <a:effectLst/>
                <a:uLnTx/>
                <a:uFillTx/>
                <a:latin typeface="DaxCompactPro-Medium" panose="020B0604020101020102" pitchFamily="34" charset="0"/>
                <a:ea typeface="+mj-ea"/>
                <a:cs typeface="Arial"/>
              </a:rPr>
              <a:t>|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D7A"/>
                </a:solidFill>
                <a:effectLst/>
                <a:uLnTx/>
                <a:uFillTx/>
                <a:latin typeface="DaxCompactPro-Medium" panose="020B0604020101020102" pitchFamily="34" charset="0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46038"/>
                </a:solidFill>
                <a:effectLst/>
                <a:uLnTx/>
                <a:uFillTx/>
                <a:latin typeface="DaxCompactPro-Medium" panose="020B0604020101020102" pitchFamily="34" charset="0"/>
                <a:ea typeface="+mj-ea"/>
                <a:cs typeface="Arial"/>
              </a:rPr>
              <a:t>JAN 1 – JUN 30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461094-87F9-90B4-8644-9B24204052F6}"/>
              </a:ext>
            </a:extLst>
          </p:cNvPr>
          <p:cNvSpPr txBox="1"/>
          <p:nvPr/>
        </p:nvSpPr>
        <p:spPr>
          <a:xfrm>
            <a:off x="5823179" y="4434243"/>
            <a:ext cx="3399925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Wingdings 3" panose="05040102010807070707" pitchFamily="18" charset="2"/>
              <a:buChar char="w"/>
            </a:pPr>
            <a:r>
              <a:rPr lang="en-US" dirty="0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74 new leads</a:t>
            </a:r>
            <a:endParaRPr lang="en-US" dirty="0">
              <a:solidFill>
                <a:srgbClr val="002E3E"/>
              </a:solidFill>
              <a:latin typeface="DaxPro" panose="020B0504030101020102" pitchFamily="34" charset="0"/>
              <a:cs typeface="Arial" panose="020B0604020202020204" pitchFamily="34" charset="0"/>
            </a:endParaRPr>
          </a:p>
          <a:p>
            <a:pPr marL="285750" indent="-285750" defTabSz="457200">
              <a:spcAft>
                <a:spcPts val="600"/>
              </a:spcAft>
              <a:buFont typeface="Wingdings 3" panose="05040102010807070707" pitchFamily="18" charset="2"/>
              <a:buChar char="w"/>
            </a:pPr>
            <a:r>
              <a:rPr lang="en-US" dirty="0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19 new projects</a:t>
            </a:r>
          </a:p>
          <a:p>
            <a:pPr marL="285750" indent="-285750" defTabSz="457200">
              <a:spcAft>
                <a:spcPts val="600"/>
              </a:spcAft>
              <a:buFont typeface="Wingdings 3" panose="05040102010807070707" pitchFamily="18" charset="2"/>
              <a:buChar char="w"/>
            </a:pPr>
            <a:r>
              <a:rPr lang="en-US" dirty="0">
                <a:solidFill>
                  <a:srgbClr val="002E3E"/>
                </a:solidFill>
                <a:latin typeface="DaxPro" panose="020B0504030101020102" pitchFamily="34" charset="0"/>
                <a:cs typeface="Arial"/>
              </a:rPr>
              <a:t>69% of leads in manufacturing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46C792D3-1967-7307-2E7B-D489BA4792EF}"/>
              </a:ext>
            </a:extLst>
          </p:cNvPr>
          <p:cNvSpPr txBox="1"/>
          <p:nvPr/>
        </p:nvSpPr>
        <p:spPr>
          <a:xfrm>
            <a:off x="2389714" y="2984127"/>
            <a:ext cx="1732935" cy="9848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4400" dirty="0">
                <a:solidFill>
                  <a:srgbClr val="002E3E"/>
                </a:solidFill>
                <a:latin typeface="DaxCompactPro-Medium" panose="020B0604020101020102" pitchFamily="34" charset="0"/>
              </a:rPr>
              <a:t>43</a:t>
            </a:r>
            <a:r>
              <a:rPr lang="en-US" sz="3200" dirty="0">
                <a:solidFill>
                  <a:srgbClr val="002E3E"/>
                </a:solidFill>
                <a:latin typeface="DaxCompactPro-Medium" panose="020B0604020101020102" pitchFamily="34" charset="0"/>
              </a:rPr>
              <a:t> </a:t>
            </a:r>
          </a:p>
          <a:p>
            <a:pPr algn="ctr" defTabSz="457200"/>
            <a:r>
              <a:rPr lang="en-US" sz="1400" dirty="0">
                <a:solidFill>
                  <a:srgbClr val="002E3E"/>
                </a:solidFill>
                <a:latin typeface="DaxCompactPro-Medium" panose="020B0604020101020102" pitchFamily="34" charset="0"/>
              </a:rPr>
              <a:t>total leads in Q2</a:t>
            </a:r>
            <a:endParaRPr lang="en-US" sz="2000" dirty="0">
              <a:solidFill>
                <a:srgbClr val="002E3E"/>
              </a:solidFill>
              <a:latin typeface="DaxCompactPro-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28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EcoDev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leads</a:t>
            </a:r>
            <a:endParaRPr lang="en-US" sz="6000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DF93A26-D772-BA36-32FF-EABE464ADD55}"/>
              </a:ext>
            </a:extLst>
          </p:cNvPr>
          <p:cNvGraphicFramePr/>
          <p:nvPr/>
        </p:nvGraphicFramePr>
        <p:xfrm>
          <a:off x="739978" y="1913909"/>
          <a:ext cx="4793112" cy="427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984E0E1-F7FA-DE4E-F6BC-8396DAAEA866}"/>
              </a:ext>
            </a:extLst>
          </p:cNvPr>
          <p:cNvGraphicFramePr/>
          <p:nvPr/>
        </p:nvGraphicFramePr>
        <p:xfrm>
          <a:off x="5042831" y="1913909"/>
          <a:ext cx="4231171" cy="412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253CACF-B1BC-AC27-7EC6-43E0C9557400}"/>
              </a:ext>
            </a:extLst>
          </p:cNvPr>
          <p:cNvSpPr txBox="1"/>
          <p:nvPr/>
        </p:nvSpPr>
        <p:spPr>
          <a:xfrm>
            <a:off x="6291948" y="3300227"/>
            <a:ext cx="173293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2E3E"/>
                </a:solidFill>
                <a:latin typeface="DaxCompactPro-Medium" panose="020B0604020101020102" pitchFamily="34" charset="0"/>
              </a:rPr>
              <a:t>44% </a:t>
            </a:r>
          </a:p>
          <a:p>
            <a:pPr algn="ctr" defTabSz="457200"/>
            <a:r>
              <a:rPr lang="en-US" sz="1400" dirty="0">
                <a:solidFill>
                  <a:srgbClr val="002E3E"/>
                </a:solidFill>
                <a:latin typeface="DaxCompactPro-Medium" panose="020B0604020101020102" pitchFamily="34" charset="0"/>
              </a:rPr>
              <a:t>leads from internal recruitment efforts</a:t>
            </a:r>
            <a:endParaRPr lang="en-US" sz="2000" dirty="0">
              <a:solidFill>
                <a:srgbClr val="002E3E"/>
              </a:solidFill>
              <a:latin typeface="DaxCompactPro-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5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1109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Icebreaker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sz="3600" b="0" dirty="0">
                <a:latin typeface="Aptos" panose="020B0004020202020204" pitchFamily="34" charset="0"/>
              </a:rPr>
              <a:t>Which do you prefer? Which is easier to read?</a:t>
            </a:r>
            <a:endParaRPr lang="en-US" sz="6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A1723E-0BD0-C41F-B1B2-AE350CB0B8A7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92964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Use Title Case for Headlines and Titles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4498F2-8DAE-FC72-E70C-9F841B353078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820400" cy="665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ptos" panose="020B0004020202020204" pitchFamily="34" charset="0"/>
              </a:rPr>
              <a:t>In title case, major words are capitalized, and most minor words are lowercase 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02AFD7-A6DF-6F35-3B28-C1E9B1D41083}"/>
              </a:ext>
            </a:extLst>
          </p:cNvPr>
          <p:cNvSpPr txBox="1">
            <a:spLocks/>
          </p:cNvSpPr>
          <p:nvPr/>
        </p:nvSpPr>
        <p:spPr>
          <a:xfrm>
            <a:off x="838200" y="4031469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Use sentence case for headlines and titles</a:t>
            </a:r>
            <a:endParaRPr lang="en-US" sz="4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BC091F-32E2-1460-1F80-076D42E7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7032"/>
            <a:ext cx="10515600" cy="6652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Capitalize the first word, but most major and minor words are lowercase</a:t>
            </a:r>
          </a:p>
        </p:txBody>
      </p:sp>
    </p:spTree>
    <p:extLst>
      <p:ext uri="{BB962C8B-B14F-4D97-AF65-F5344CB8AC3E}">
        <p14:creationId xmlns:p14="http://schemas.microsoft.com/office/powerpoint/2010/main" val="536303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1A0E9888-9C9F-E233-56DB-BB3090E9D74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168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Advocacy marketing for Chambers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Graphic 10" descr="Gavel outline">
            <a:extLst>
              <a:ext uri="{FF2B5EF4-FFF2-40B4-BE49-F238E27FC236}">
                <a16:creationId xmlns:a16="http://schemas.microsoft.com/office/drawing/2014/main" id="{4743523E-3708-E49C-9AA8-6FD0F7E35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04" y="2514600"/>
            <a:ext cx="914400" cy="914400"/>
          </a:xfrm>
          <a:prstGeom prst="rect">
            <a:avLst/>
          </a:prstGeom>
        </p:spPr>
      </p:pic>
      <p:pic>
        <p:nvPicPr>
          <p:cNvPr id="14" name="Graphic 13" descr="Megaphone outline">
            <a:extLst>
              <a:ext uri="{FF2B5EF4-FFF2-40B4-BE49-F238E27FC236}">
                <a16:creationId xmlns:a16="http://schemas.microsoft.com/office/drawing/2014/main" id="{78235A61-6BEB-7B55-9DAE-8EB3D855B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3200" y="2514600"/>
            <a:ext cx="914400" cy="914400"/>
          </a:xfrm>
          <a:prstGeom prst="rect">
            <a:avLst/>
          </a:prstGeom>
        </p:spPr>
      </p:pic>
      <p:pic>
        <p:nvPicPr>
          <p:cNvPr id="18" name="Graphic 17" descr="Users outline">
            <a:extLst>
              <a:ext uri="{FF2B5EF4-FFF2-40B4-BE49-F238E27FC236}">
                <a16:creationId xmlns:a16="http://schemas.microsoft.com/office/drawing/2014/main" id="{13DC8EC3-3276-D155-CA0D-00732E968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345781"/>
            <a:ext cx="914400" cy="914400"/>
          </a:xfrm>
          <a:prstGeom prst="rect">
            <a:avLst/>
          </a:prstGeom>
        </p:spPr>
      </p:pic>
      <p:pic>
        <p:nvPicPr>
          <p:cNvPr id="26" name="Graphic 25" descr="Signal outline">
            <a:extLst>
              <a:ext uri="{FF2B5EF4-FFF2-40B4-BE49-F238E27FC236}">
                <a16:creationId xmlns:a16="http://schemas.microsoft.com/office/drawing/2014/main" id="{42C3DA87-0A48-EA38-9F5D-6CFFF6FFA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3200" y="4345114"/>
            <a:ext cx="914400" cy="914400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D8062CE-FFDC-BFBD-2B3A-1D9F047C1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659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What does this look like?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Content Placeholder 29">
            <a:extLst>
              <a:ext uri="{FF2B5EF4-FFF2-40B4-BE49-F238E27FC236}">
                <a16:creationId xmlns:a16="http://schemas.microsoft.com/office/drawing/2014/main" id="{65FB8556-01CF-6B69-2D74-809CAC67E357}"/>
              </a:ext>
            </a:extLst>
          </p:cNvPr>
          <p:cNvSpPr txBox="1">
            <a:spLocks/>
          </p:cNvSpPr>
          <p:nvPr/>
        </p:nvSpPr>
        <p:spPr>
          <a:xfrm>
            <a:off x="1959864" y="2663554"/>
            <a:ext cx="4343400" cy="161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Lobbying efforts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Engaging with governments to influence policy decisions favorably for the business community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ontent Placeholder 29">
            <a:extLst>
              <a:ext uri="{FF2B5EF4-FFF2-40B4-BE49-F238E27FC236}">
                <a16:creationId xmlns:a16="http://schemas.microsoft.com/office/drawing/2014/main" id="{364419E5-AFBB-EC5E-AC36-582ABC0C2CA6}"/>
              </a:ext>
            </a:extLst>
          </p:cNvPr>
          <p:cNvSpPr txBox="1">
            <a:spLocks/>
          </p:cNvSpPr>
          <p:nvPr/>
        </p:nvSpPr>
        <p:spPr>
          <a:xfrm>
            <a:off x="1959864" y="4430726"/>
            <a:ext cx="4343400" cy="161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Grassroots campaigns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Mobilizing members and the community to support or oppose specific legislation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ontent Placeholder 29">
            <a:extLst>
              <a:ext uri="{FF2B5EF4-FFF2-40B4-BE49-F238E27FC236}">
                <a16:creationId xmlns:a16="http://schemas.microsoft.com/office/drawing/2014/main" id="{7E096B95-9B65-7F4B-7AA2-95AF073C653C}"/>
              </a:ext>
            </a:extLst>
          </p:cNvPr>
          <p:cNvSpPr txBox="1">
            <a:spLocks/>
          </p:cNvSpPr>
          <p:nvPr/>
        </p:nvSpPr>
        <p:spPr>
          <a:xfrm>
            <a:off x="7717536" y="2663553"/>
            <a:ext cx="4343400" cy="161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Public relations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Communicating the Chamber’s stance on key issues through media and public speaking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ontent Placeholder 29">
            <a:extLst>
              <a:ext uri="{FF2B5EF4-FFF2-40B4-BE49-F238E27FC236}">
                <a16:creationId xmlns:a16="http://schemas.microsoft.com/office/drawing/2014/main" id="{5F1FC94B-6BFA-1EC1-A0AF-69E16BAA5F50}"/>
              </a:ext>
            </a:extLst>
          </p:cNvPr>
          <p:cNvSpPr txBox="1">
            <a:spLocks/>
          </p:cNvSpPr>
          <p:nvPr/>
        </p:nvSpPr>
        <p:spPr>
          <a:xfrm>
            <a:off x="7717536" y="4451595"/>
            <a:ext cx="4343400" cy="161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Coalition building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Partnering with other organizations to strengthen advocacy efforts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Pros of advocacy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ptos" panose="020B0004020202020204" pitchFamily="34" charset="0"/>
              </a:rPr>
              <a:t>Unified messaging</a:t>
            </a:r>
          </a:p>
          <a:p>
            <a:pPr lvl="1"/>
            <a:r>
              <a:rPr lang="en-US" dirty="0"/>
              <a:t>Unified messaging reduces confusion among stakeholders by delivering a clear narrative about the Chamber’s objectives </a:t>
            </a:r>
          </a:p>
          <a:p>
            <a:r>
              <a:rPr lang="en-US" dirty="0">
                <a:latin typeface="Aptos" panose="020B0004020202020204" pitchFamily="34" charset="0"/>
              </a:rPr>
              <a:t>Increased engagement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Increased engagement with your members and the general public</a:t>
            </a:r>
          </a:p>
          <a:p>
            <a:r>
              <a:rPr lang="en-US" dirty="0">
                <a:latin typeface="Aptos" panose="020B0004020202020204" pitchFamily="34" charset="0"/>
              </a:rPr>
              <a:t>Enhanced credibility</a:t>
            </a:r>
          </a:p>
          <a:p>
            <a:pPr lvl="1"/>
            <a:r>
              <a:rPr lang="en-US" dirty="0"/>
              <a:t>Communicating advocacy efforts builds trust among members and the community, showing that the Chamber is working to protect their interests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Strengthened relationships</a:t>
            </a:r>
          </a:p>
          <a:p>
            <a:pPr lvl="1"/>
            <a:r>
              <a:rPr lang="en-US" dirty="0"/>
              <a:t>Communicating advocacy efforts can enhance relationships with government officials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8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Messaging map (comms matrix)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sz="4400" b="0" dirty="0">
                <a:latin typeface="Aptos" panose="020B0004020202020204" pitchFamily="34" charset="0"/>
              </a:rPr>
              <a:t>Generic Chamber</a:t>
            </a:r>
            <a:endParaRPr lang="en-US" sz="4400" b="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B6DDC3C-4805-E23F-46DA-E274BB2BE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188805"/>
              </p:ext>
            </p:extLst>
          </p:nvPr>
        </p:nvGraphicFramePr>
        <p:xfrm>
          <a:off x="838200" y="1825625"/>
          <a:ext cx="10515600" cy="396312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99657">
                  <a:extLst>
                    <a:ext uri="{9D8B030D-6E8A-4147-A177-3AD203B41FA5}">
                      <a16:colId xmlns:a16="http://schemas.microsoft.com/office/drawing/2014/main" val="1394712509"/>
                    </a:ext>
                  </a:extLst>
                </a:gridCol>
                <a:gridCol w="2605314">
                  <a:extLst>
                    <a:ext uri="{9D8B030D-6E8A-4147-A177-3AD203B41FA5}">
                      <a16:colId xmlns:a16="http://schemas.microsoft.com/office/drawing/2014/main" val="2203232629"/>
                    </a:ext>
                  </a:extLst>
                </a:gridCol>
                <a:gridCol w="2605315">
                  <a:extLst>
                    <a:ext uri="{9D8B030D-6E8A-4147-A177-3AD203B41FA5}">
                      <a16:colId xmlns:a16="http://schemas.microsoft.com/office/drawing/2014/main" val="435728579"/>
                    </a:ext>
                  </a:extLst>
                </a:gridCol>
                <a:gridCol w="2605314">
                  <a:extLst>
                    <a:ext uri="{9D8B030D-6E8A-4147-A177-3AD203B41FA5}">
                      <a16:colId xmlns:a16="http://schemas.microsoft.com/office/drawing/2014/main" val="1348757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Brand promise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We are the caretakers of Generic’s past, present, and future.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2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Slogan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Short and memorable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63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Positioning statement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The Generic Chamber convenes leaders to solve our most pressing issues and advance our best solutions.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1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1 sentence Generic Chamber description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2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Target 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Business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Elected officials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Community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203328"/>
                  </a:ext>
                </a:extLst>
              </a:tr>
              <a:tr h="1839686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Brand pillars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ptos" panose="020B0004020202020204" pitchFamily="34" charset="0"/>
                        </a:rPr>
                        <a:t>Honoring the past</a:t>
                      </a:r>
                      <a:br>
                        <a:rPr lang="en-US" b="1" dirty="0">
                          <a:latin typeface="Aptos" panose="020B0004020202020204" pitchFamily="34" charset="0"/>
                        </a:rPr>
                      </a:br>
                      <a:r>
                        <a:rPr lang="en-US" b="0" dirty="0">
                          <a:latin typeface="Aptos" panose="020B0004020202020204" pitchFamily="34" charset="0"/>
                        </a:rPr>
                        <a:t>The Generic Chamber has always been for Generic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ptos" panose="020B0004020202020204" pitchFamily="34" charset="0"/>
                        </a:rPr>
                        <a:t>Vision the future</a:t>
                      </a:r>
                      <a:br>
                        <a:rPr lang="en-US" b="1" dirty="0">
                          <a:latin typeface="Aptos" panose="020B0004020202020204" pitchFamily="34" charset="0"/>
                        </a:rPr>
                      </a:br>
                      <a:r>
                        <a:rPr lang="en-US" b="0" dirty="0">
                          <a:latin typeface="Aptos" panose="020B0004020202020204" pitchFamily="34" charset="0"/>
                        </a:rPr>
                        <a:t>Lorem ipsum</a:t>
                      </a:r>
                    </a:p>
                    <a:p>
                      <a:endParaRPr lang="en-US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ptos" panose="020B0004020202020204" pitchFamily="34" charset="0"/>
                        </a:rPr>
                        <a:t>Have fun while doing it</a:t>
                      </a:r>
                      <a:br>
                        <a:rPr lang="en-US" b="1" dirty="0">
                          <a:latin typeface="Aptos" panose="020B0004020202020204" pitchFamily="34" charset="0"/>
                        </a:rPr>
                      </a:br>
                      <a:r>
                        <a:rPr lang="en-US" b="0" dirty="0">
                          <a:latin typeface="Aptos" panose="020B0004020202020204" pitchFamily="34" charset="0"/>
                        </a:rPr>
                        <a:t>Lorem ipsum</a:t>
                      </a:r>
                    </a:p>
                    <a:p>
                      <a:endParaRPr lang="en-US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68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F0DE-675A-DBC5-23B2-73EDEF88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What is marketing?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What is communications?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MarCom?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What is marketing?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The art of promoting products and services.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Marketing is the activity, set of institutions, and processes for creating, communicating, delivering, and exchanging offerings that have value for customers, clients, partners, and society at large.</a:t>
            </a:r>
          </a:p>
          <a:p>
            <a:pPr>
              <a:buFontTx/>
              <a:buChar char="-"/>
            </a:pPr>
            <a:r>
              <a:rPr lang="en-US" dirty="0">
                <a:latin typeface="Aptos" panose="020B0004020202020204" pitchFamily="34" charset="0"/>
              </a:rPr>
              <a:t>American Marketing Association</a:t>
            </a:r>
          </a:p>
          <a:p>
            <a:pPr>
              <a:buFontTx/>
              <a:buChar char="-"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Product</a:t>
            </a:r>
          </a:p>
          <a:p>
            <a:r>
              <a:rPr lang="en-US" dirty="0">
                <a:latin typeface="Aptos" panose="020B0004020202020204" pitchFamily="34" charset="0"/>
              </a:rPr>
              <a:t>Price</a:t>
            </a:r>
          </a:p>
          <a:p>
            <a:r>
              <a:rPr lang="en-US" dirty="0">
                <a:latin typeface="Aptos" panose="020B0004020202020204" pitchFamily="34" charset="0"/>
              </a:rPr>
              <a:t>Place</a:t>
            </a:r>
          </a:p>
          <a:p>
            <a:r>
              <a:rPr lang="en-US" dirty="0">
                <a:latin typeface="Aptos" panose="020B0004020202020204" pitchFamily="34" charset="0"/>
              </a:rPr>
              <a:t>Promotion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1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What is communications?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Tailored messages to internal/external audiences to strengthen your position.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Clear</a:t>
            </a:r>
          </a:p>
          <a:p>
            <a:r>
              <a:rPr lang="en-US" dirty="0">
                <a:latin typeface="Aptos" panose="020B0004020202020204" pitchFamily="34" charset="0"/>
              </a:rPr>
              <a:t>Compelling</a:t>
            </a:r>
          </a:p>
          <a:p>
            <a:r>
              <a:rPr lang="en-US" dirty="0">
                <a:latin typeface="Aptos" panose="020B0004020202020204" pitchFamily="34" charset="0"/>
              </a:rPr>
              <a:t>Consistent</a:t>
            </a:r>
          </a:p>
          <a:p>
            <a:r>
              <a:rPr lang="en-US" dirty="0">
                <a:latin typeface="Aptos" panose="020B0004020202020204" pitchFamily="34" charset="0"/>
              </a:rPr>
              <a:t>Content creation</a:t>
            </a:r>
          </a:p>
        </p:txBody>
      </p:sp>
    </p:spTree>
    <p:extLst>
      <p:ext uri="{BB962C8B-B14F-4D97-AF65-F5344CB8AC3E}">
        <p14:creationId xmlns:p14="http://schemas.microsoft.com/office/powerpoint/2010/main" val="80238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Marketing vs. communication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Marketing is sales; communications is positioning</a:t>
            </a:r>
          </a:p>
          <a:p>
            <a:r>
              <a:rPr lang="en-US" dirty="0">
                <a:latin typeface="Aptos" panose="020B0004020202020204" pitchFamily="34" charset="0"/>
              </a:rPr>
              <a:t>Marketing IS communications; communications IS marketing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Marketing and communications work hand in hand and are based on complementary and similar principles, but their strategies can differ. In certain circumstances, one may be a subset of the other, or they may work equally in tandem. 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6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Chamber context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0161-797A-F70C-C685-B58E1BD2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Every Chamber must deploy both marketing and communications in tandem and not at the expense of each other.</a:t>
            </a:r>
          </a:p>
          <a:p>
            <a:r>
              <a:rPr lang="en-US" dirty="0">
                <a:latin typeface="Aptos" panose="020B0004020202020204" pitchFamily="34" charset="0"/>
              </a:rPr>
              <a:t>Your brilliant advocacy messaging platform</a:t>
            </a:r>
          </a:p>
          <a:p>
            <a:r>
              <a:rPr lang="en-US" dirty="0">
                <a:latin typeface="Aptos" panose="020B0004020202020204" pitchFamily="34" charset="0"/>
              </a:rPr>
              <a:t>Data-driven event marketing</a:t>
            </a:r>
          </a:p>
          <a:p>
            <a:r>
              <a:rPr lang="en-US" dirty="0">
                <a:latin typeface="Aptos" panose="020B0004020202020204" pitchFamily="34" charset="0"/>
              </a:rPr>
              <a:t>How you communicate with your Board, </a:t>
            </a:r>
            <a:r>
              <a:rPr lang="en-US" dirty="0" err="1">
                <a:latin typeface="Aptos" panose="020B0004020202020204" pitchFamily="34" charset="0"/>
              </a:rPr>
              <a:t>etc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Refining SEO</a:t>
            </a:r>
          </a:p>
          <a:p>
            <a:r>
              <a:rPr lang="en-US" dirty="0">
                <a:latin typeface="Aptos" panose="020B0004020202020204" pitchFamily="34" charset="0"/>
              </a:rPr>
              <a:t>Making a pretty flier</a:t>
            </a:r>
          </a:p>
          <a:p>
            <a:r>
              <a:rPr lang="en-US" dirty="0">
                <a:latin typeface="Aptos" panose="020B0004020202020204" pitchFamily="34" charset="0"/>
              </a:rPr>
              <a:t>Supporting your sales efforts</a:t>
            </a:r>
          </a:p>
        </p:txBody>
      </p:sp>
    </p:spTree>
    <p:extLst>
      <p:ext uri="{BB962C8B-B14F-4D97-AF65-F5344CB8AC3E}">
        <p14:creationId xmlns:p14="http://schemas.microsoft.com/office/powerpoint/2010/main" val="40533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6543-AC53-3763-1180-4C9DABC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234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Silos</a:t>
            </a:r>
            <a:endParaRPr lang="en-US" sz="6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F7E41-2D91-D659-3639-3FD022C5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1797"/>
            <a:ext cx="5464629" cy="2945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Chambers have a lot of different audiences, programs, and funding sources. How do you reconcile?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E890710-3D1B-0119-26F5-49A5CBFC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48" y="343380"/>
            <a:ext cx="4311732" cy="61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0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fluence">
    <a:dk1>
      <a:srgbClr val="002E3E"/>
    </a:dk1>
    <a:lt1>
      <a:sysClr val="window" lastClr="FFFFFF"/>
    </a:lt1>
    <a:dk2>
      <a:srgbClr val="002E3E"/>
    </a:dk2>
    <a:lt2>
      <a:srgbClr val="FFFFFF"/>
    </a:lt2>
    <a:accent1>
      <a:srgbClr val="006D7A"/>
    </a:accent1>
    <a:accent2>
      <a:srgbClr val="FFCA46"/>
    </a:accent2>
    <a:accent3>
      <a:srgbClr val="F46038"/>
    </a:accent3>
    <a:accent4>
      <a:srgbClr val="144754"/>
    </a:accent4>
    <a:accent5>
      <a:srgbClr val="153E5A"/>
    </a:accent5>
    <a:accent6>
      <a:srgbClr val="939F5A"/>
    </a:accent6>
    <a:hlink>
      <a:srgbClr val="579F9D"/>
    </a:hlink>
    <a:folHlink>
      <a:srgbClr val="A5A5A5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fluence">
    <a:dk1>
      <a:srgbClr val="002E3E"/>
    </a:dk1>
    <a:lt1>
      <a:sysClr val="window" lastClr="FFFFFF"/>
    </a:lt1>
    <a:dk2>
      <a:srgbClr val="002E3E"/>
    </a:dk2>
    <a:lt2>
      <a:srgbClr val="FFFFFF"/>
    </a:lt2>
    <a:accent1>
      <a:srgbClr val="006D7A"/>
    </a:accent1>
    <a:accent2>
      <a:srgbClr val="FFCA46"/>
    </a:accent2>
    <a:accent3>
      <a:srgbClr val="F46038"/>
    </a:accent3>
    <a:accent4>
      <a:srgbClr val="144754"/>
    </a:accent4>
    <a:accent5>
      <a:srgbClr val="153E5A"/>
    </a:accent5>
    <a:accent6>
      <a:srgbClr val="939F5A"/>
    </a:accent6>
    <a:hlink>
      <a:srgbClr val="579F9D"/>
    </a:hlink>
    <a:folHlink>
      <a:srgbClr val="A5A5A5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nfluence">
    <a:dk1>
      <a:srgbClr val="002E3E"/>
    </a:dk1>
    <a:lt1>
      <a:sysClr val="window" lastClr="FFFFFF"/>
    </a:lt1>
    <a:dk2>
      <a:srgbClr val="002E3E"/>
    </a:dk2>
    <a:lt2>
      <a:srgbClr val="FFFFFF"/>
    </a:lt2>
    <a:accent1>
      <a:srgbClr val="006D7A"/>
    </a:accent1>
    <a:accent2>
      <a:srgbClr val="FFCA46"/>
    </a:accent2>
    <a:accent3>
      <a:srgbClr val="F46038"/>
    </a:accent3>
    <a:accent4>
      <a:srgbClr val="144754"/>
    </a:accent4>
    <a:accent5>
      <a:srgbClr val="153E5A"/>
    </a:accent5>
    <a:accent6>
      <a:srgbClr val="939F5A"/>
    </a:accent6>
    <a:hlink>
      <a:srgbClr val="579F9D"/>
    </a:hlink>
    <a:folHlink>
      <a:srgbClr val="A5A5A5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7387b3-263f-4826-b531-69bc021cbd1e" xsi:nil="true"/>
    <lcf76f155ced4ddcb4097134ff3c332f xmlns="04a93555-c2d9-455f-825e-d315e46eb7b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70CDE49AF3D4F811C8F63CD0A1B7F" ma:contentTypeVersion="15" ma:contentTypeDescription="Create a new document." ma:contentTypeScope="" ma:versionID="5cdd647151e5806d455fd2a7be34e088">
  <xsd:schema xmlns:xsd="http://www.w3.org/2001/XMLSchema" xmlns:xs="http://www.w3.org/2001/XMLSchema" xmlns:p="http://schemas.microsoft.com/office/2006/metadata/properties" xmlns:ns2="237387b3-263f-4826-b531-69bc021cbd1e" xmlns:ns3="04a93555-c2d9-455f-825e-d315e46eb7b7" targetNamespace="http://schemas.microsoft.com/office/2006/metadata/properties" ma:root="true" ma:fieldsID="a35d69d8e65c8a5552637572677b79ce" ns2:_="" ns3:_="">
    <xsd:import namespace="237387b3-263f-4826-b531-69bc021cbd1e"/>
    <xsd:import namespace="04a93555-c2d9-455f-825e-d315e46eb7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387b3-263f-4826-b531-69bc021cbd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2a6440b-7360-4934-822a-708f149c3afe}" ma:internalName="TaxCatchAll" ma:showField="CatchAllData" ma:web="237387b3-263f-4826-b531-69bc021cb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93555-c2d9-455f-825e-d315e46eb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bff1298-0a95-4d51-8ded-9422c1923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63B17-EF1F-44A1-9CDC-28C60F4BB5B9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7387b3-263f-4826-b531-69bc021cbd1e"/>
    <ds:schemaRef ds:uri="04a93555-c2d9-455f-825e-d315e46eb7b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289797-B783-4A24-A32F-08CDB71A02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CC507-EB8F-48BF-A827-C4BFE0EB42CD}">
  <ds:schemaRefs>
    <ds:schemaRef ds:uri="04a93555-c2d9-455f-825e-d315e46eb7b7"/>
    <ds:schemaRef ds:uri="237387b3-263f-4826-b531-69bc021cbd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14309</TotalTime>
  <Words>1197</Words>
  <Application>Microsoft Office PowerPoint</Application>
  <PresentationFormat>Widescreen</PresentationFormat>
  <Paragraphs>279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Chamber marketing</vt:lpstr>
      <vt:lpstr>About us:</vt:lpstr>
      <vt:lpstr>Icebreaker Which do you prefer? Which is easier to read?</vt:lpstr>
      <vt:lpstr>What is marketing? What is communications? MarCom?</vt:lpstr>
      <vt:lpstr>What is marketing?</vt:lpstr>
      <vt:lpstr>What is communications?</vt:lpstr>
      <vt:lpstr>Marketing vs. communication</vt:lpstr>
      <vt:lpstr>Chamber context</vt:lpstr>
      <vt:lpstr>Silos</vt:lpstr>
      <vt:lpstr>Silos</vt:lpstr>
      <vt:lpstr>Pros of centralizing</vt:lpstr>
      <vt:lpstr>Pros of decentralizing</vt:lpstr>
      <vt:lpstr>Hub + spoke</vt:lpstr>
      <vt:lpstr>Marketing &amp; sales</vt:lpstr>
      <vt:lpstr>Sales funnel</vt:lpstr>
      <vt:lpstr>PowerPoint Presentation</vt:lpstr>
      <vt:lpstr>PowerPoint Presentation</vt:lpstr>
      <vt:lpstr>Sales pipeline example</vt:lpstr>
      <vt:lpstr>Forecast</vt:lpstr>
      <vt:lpstr>Pipeline health (sales velocity)</vt:lpstr>
      <vt:lpstr>PowerPoint Presentation</vt:lpstr>
      <vt:lpstr>Tourism marketing</vt:lpstr>
      <vt:lpstr>Tourism marketing mediums</vt:lpstr>
      <vt:lpstr>Tourism marketing</vt:lpstr>
      <vt:lpstr>Tourism marketing KPIs</vt:lpstr>
      <vt:lpstr>Economic Development </vt:lpstr>
      <vt:lpstr>Economic Development </vt:lpstr>
      <vt:lpstr>EcoDev leads</vt:lpstr>
      <vt:lpstr>EcoDev leads</vt:lpstr>
      <vt:lpstr>PowerPoint Presentation</vt:lpstr>
      <vt:lpstr>Pros of advocacy</vt:lpstr>
      <vt:lpstr>Messaging map (comms matrix) Generic Chamber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team briefing</dc:title>
  <dc:creator>Jonathan Packer</dc:creator>
  <cp:lastModifiedBy>Jonathan Packer</cp:lastModifiedBy>
  <cp:revision>8</cp:revision>
  <cp:lastPrinted>2024-01-17T14:07:11Z</cp:lastPrinted>
  <dcterms:created xsi:type="dcterms:W3CDTF">2021-09-01T19:01:19Z</dcterms:created>
  <dcterms:modified xsi:type="dcterms:W3CDTF">2024-08-23T15:37:14Z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0x01010076270CDE49AF3D4F811C8F63CD0A1B7F</vt:lpwstr>
  </property>
  <property fmtid="{D5CDD505-2E9C-101B-9397-08002B2CF9AE}" pid="3" name="MediaServiceImageTags">
    <vt:lpwstr/>
  </property>
</Properties>
</file>